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58" r:id="rId4"/>
    <p:sldId id="257" r:id="rId5"/>
    <p:sldId id="282" r:id="rId6"/>
    <p:sldId id="283" r:id="rId7"/>
    <p:sldId id="284" r:id="rId8"/>
    <p:sldId id="285" r:id="rId9"/>
    <p:sldId id="260" r:id="rId10"/>
    <p:sldId id="267" r:id="rId11"/>
    <p:sldId id="275" r:id="rId12"/>
    <p:sldId id="261" r:id="rId13"/>
    <p:sldId id="268" r:id="rId14"/>
    <p:sldId id="276" r:id="rId15"/>
    <p:sldId id="262" r:id="rId16"/>
    <p:sldId id="269" r:id="rId17"/>
    <p:sldId id="277" r:id="rId18"/>
    <p:sldId id="263" r:id="rId19"/>
    <p:sldId id="270" r:id="rId20"/>
    <p:sldId id="278" r:id="rId21"/>
    <p:sldId id="265" r:id="rId22"/>
    <p:sldId id="271" r:id="rId23"/>
    <p:sldId id="279" r:id="rId24"/>
    <p:sldId id="280" r:id="rId25"/>
    <p:sldId id="281" r:id="rId26"/>
    <p:sldId id="272" r:id="rId27"/>
    <p:sldId id="266" r:id="rId28"/>
    <p:sldId id="287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>
        <p:scale>
          <a:sx n="76" d="100"/>
          <a:sy n="76" d="100"/>
        </p:scale>
        <p:origin x="-9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D8543E7-68BD-4340-AFF1-DA77856B7C57}" type="datetimeFigureOut">
              <a:rPr lang="fr-FR"/>
              <a:pPr>
                <a:defRPr/>
              </a:pPr>
              <a:t>19/10/2011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5D5145D-6ADB-4897-B9BD-CBAFE86F1EA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616311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2A9AD6-349C-4C75-9A74-3C27BE0FC25B}" type="slidenum">
              <a:rPr lang="fr-CA"/>
              <a:pPr/>
              <a:t>4</a:t>
            </a:fld>
            <a:endParaRPr lang="fr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2A9AD6-349C-4C75-9A74-3C27BE0FC25B}" type="slidenum">
              <a:rPr lang="fr-CA"/>
              <a:pPr/>
              <a:t>24</a:t>
            </a:fld>
            <a:endParaRPr lang="fr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2A9AD6-349C-4C75-9A74-3C27BE0FC25B}" type="slidenum">
              <a:rPr lang="fr-CA"/>
              <a:pPr/>
              <a:t>25</a:t>
            </a:fld>
            <a:endParaRPr lang="fr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2A9AD6-349C-4C75-9A74-3C27BE0FC25B}" type="slidenum">
              <a:rPr lang="fr-CA"/>
              <a:pPr/>
              <a:t>28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2A9AD6-349C-4C75-9A74-3C27BE0FC25B}" type="slidenum">
              <a:rPr lang="fr-CA"/>
              <a:pPr/>
              <a:t>5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2A9AD6-349C-4C75-9A74-3C27BE0FC25B}" type="slidenum">
              <a:rPr lang="fr-CA"/>
              <a:pPr/>
              <a:t>6</a:t>
            </a:fld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2A9AD6-349C-4C75-9A74-3C27BE0FC25B}" type="slidenum">
              <a:rPr lang="fr-CA"/>
              <a:pPr/>
              <a:t>7</a:t>
            </a:fld>
            <a:endParaRPr lang="fr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2A9AD6-349C-4C75-9A74-3C27BE0FC25B}" type="slidenum">
              <a:rPr lang="fr-CA"/>
              <a:pPr/>
              <a:t>11</a:t>
            </a:fld>
            <a:endParaRPr lang="fr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2A9AD6-349C-4C75-9A74-3C27BE0FC25B}" type="slidenum">
              <a:rPr lang="fr-CA"/>
              <a:pPr/>
              <a:t>14</a:t>
            </a:fld>
            <a:endParaRPr lang="fr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2A9AD6-349C-4C75-9A74-3C27BE0FC25B}" type="slidenum">
              <a:rPr lang="fr-CA"/>
              <a:pPr/>
              <a:t>17</a:t>
            </a:fld>
            <a:endParaRPr lang="fr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2A9AD6-349C-4C75-9A74-3C27BE0FC25B}" type="slidenum">
              <a:rPr lang="fr-CA"/>
              <a:pPr/>
              <a:t>20</a:t>
            </a:fld>
            <a:endParaRPr lang="fr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2A9AD6-349C-4C75-9A74-3C27BE0FC25B}" type="slidenum">
              <a:rPr lang="fr-CA"/>
              <a:pPr/>
              <a:t>23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C2B2E-4429-4BC7-AF24-5E24B11D4CAB}" type="datetimeFigureOut">
              <a:rPr lang="fr-FR"/>
              <a:pPr>
                <a:defRPr/>
              </a:pPr>
              <a:t>19/10/2011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F45D2-A590-4F33-9FA1-13A263E66F3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AF822-7A56-41B7-9AB8-6BC19EA18CD4}" type="datetimeFigureOut">
              <a:rPr lang="fr-FR"/>
              <a:pPr>
                <a:defRPr/>
              </a:pPr>
              <a:t>19/10/2011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00CCE-0B31-4561-87C0-BFAF2ADFAC3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DC69-EEDF-4BD4-8D26-C22918FA6380}" type="datetimeFigureOut">
              <a:rPr lang="fr-FR"/>
              <a:pPr>
                <a:defRPr/>
              </a:pPr>
              <a:t>19/10/2011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43038-18AB-4CF8-9202-28B9F19ED0C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9BF29-497F-4784-9365-57817145B70F}" type="datetimeFigureOut">
              <a:rPr lang="fr-FR"/>
              <a:pPr>
                <a:defRPr/>
              </a:pPr>
              <a:t>19/10/2011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DBACA-A821-4CDC-824A-8DD35BB8EED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F565D-D73D-449C-AAB7-4777286F7C5F}" type="datetimeFigureOut">
              <a:rPr lang="fr-FR"/>
              <a:pPr>
                <a:defRPr/>
              </a:pPr>
              <a:t>19/10/2011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1B25F-1236-43CE-92C6-BB78782092C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5D7B-B260-436C-9DB8-9641CEBA1645}" type="datetimeFigureOut">
              <a:rPr lang="fr-FR"/>
              <a:pPr>
                <a:defRPr/>
              </a:pPr>
              <a:t>19/10/2011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89C4E-B314-4A97-BA57-F8EAABD3103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8253D-993F-4EF4-8FB8-6E2D90D06E6F}" type="datetimeFigureOut">
              <a:rPr lang="fr-FR"/>
              <a:pPr>
                <a:defRPr/>
              </a:pPr>
              <a:t>19/10/2011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C5AF8-CED8-406E-873C-2A2F2B498EB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10888-04F2-484F-9FD0-22BD11F62AE9}" type="datetimeFigureOut">
              <a:rPr lang="fr-FR"/>
              <a:pPr>
                <a:defRPr/>
              </a:pPr>
              <a:t>19/10/2011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754A4-614F-4592-9108-3F8F4D2E804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7356B-0AFD-4C5A-B834-6591F17CF346}" type="datetimeFigureOut">
              <a:rPr lang="fr-FR"/>
              <a:pPr>
                <a:defRPr/>
              </a:pPr>
              <a:t>19/10/2011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4C4AB-E3D3-47EF-9CE6-1DD92869897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9125C-6E7F-4889-BB7F-71B2466B3388}" type="datetimeFigureOut">
              <a:rPr lang="fr-FR"/>
              <a:pPr>
                <a:defRPr/>
              </a:pPr>
              <a:t>19/10/2011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6761E-A2E9-44BE-AAEE-47FDB04BFCF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47140-2292-4C8C-84CB-2AFF881F47C8}" type="datetimeFigureOut">
              <a:rPr lang="fr-FR"/>
              <a:pPr>
                <a:defRPr/>
              </a:pPr>
              <a:t>19/10/2011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2D7F2-FA5D-4CFE-8F74-3DE27C8BC4F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16B96B-DDED-47BD-93A8-5E7FCB5C20E7}" type="datetimeFigureOut">
              <a:rPr lang="fr-FR"/>
              <a:pPr>
                <a:defRPr/>
              </a:pPr>
              <a:t>19/10/2011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D742A4-6C4A-4704-BC5F-E07EF13CF72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www.aparatura-stomatologica.ro/albirea-dintilor_beyond-command-1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elvetdental.ro/albirea-dintilor-opalescence-17.html" TargetMode="External"/><Relationship Id="rId5" Type="http://schemas.openxmlformats.org/officeDocument/2006/relationships/hyperlink" Target="http://www.dentestet.ro/smile-design/albirea-dintilor-1" TargetMode="External"/><Relationship Id="rId4" Type="http://schemas.openxmlformats.org/officeDocument/2006/relationships/hyperlink" Target="http://www.albireadintilor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8350696" cy="184775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Albirea dentară:</a:t>
            </a:r>
            <a:r>
              <a:rPr lang="ro-RO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principii și metode</a:t>
            </a:r>
            <a:endParaRPr lang="fr-CA" sz="6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Elena\Desktop\despre-noi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1459"/>
            <a:ext cx="9144000" cy="3194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32656"/>
            <a:ext cx="8388424" cy="6120680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Femeile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rcinate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care al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pteaz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trebui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apeleze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procedeul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Persoanele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afec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iuni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gingiilor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netratate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potrivite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procedeu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Procedeul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folosit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exces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provoca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daune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ireparabile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dumneavoastr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Folosirea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acestui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procedeu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produce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irita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durere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sensibilitatea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ţi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Tratamentele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ncercate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acas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cu lam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bicarbonat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sodiu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pot produce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daune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termen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lung.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Pastele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efect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acela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efect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acela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pastelor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obi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nuite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Periajul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 o past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efect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desensibilizare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nainte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a </a:t>
            </a:r>
            <a:r>
              <a:rPr lang="ro-RO" sz="20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ncepe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procedeul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nţilor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scade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sensitivitatea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10.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 recent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tendin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de a se p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timp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Albirea profesională a dinţilor</a:t>
            </a:r>
            <a:endParaRPr lang="fr-C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Alina\Desktop\dinti\dental-treat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56792"/>
            <a:ext cx="3810000" cy="28575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256584"/>
          </a:xfrm>
        </p:spPr>
        <p:txBody>
          <a:bodyPr/>
          <a:lstStyle/>
          <a:p>
            <a:pPr>
              <a:buNone/>
            </a:pP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						A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lbirea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danturii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realizat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cabinetul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stomatologic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ea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recomandat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fiind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cea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eficient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rapid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8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sigur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metod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de cur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ăţ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petelor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nedorite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cazul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acestei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proceduri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produsul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aplic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direct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din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El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aplicat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ajutorul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surse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de c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ldur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lumin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de laser.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Lumin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8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ldura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accelereaz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efectul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Rezutatele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se pot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 maximum 60 de minute de la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efectuarea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tratamentului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folosirea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luminii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polarizate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ndeajuns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singur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rezultate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Singura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metod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ofer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finalitate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mul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umitoare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dup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prima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sesiune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tratament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laserul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" y="332656"/>
            <a:ext cx="8229600" cy="6096719"/>
          </a:xfrm>
        </p:spPr>
        <p:txBody>
          <a:bodyPr rtlCol="0">
            <a:normAutofit/>
          </a:bodyPr>
          <a:lstStyle/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timp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dureaz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efectele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albirii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sperai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albirea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fie permanent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nu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a, din p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persoanele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expun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"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fumatului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excesiv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atacului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alimente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uturi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cauzeaz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precum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Coca-Cola, Pepsi,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cafea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rezultatele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ncep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leasc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aproximativ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6-9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dup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tratament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cazul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care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feresc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ace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danturii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strat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timp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12-18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Gradul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variaz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mod evident, de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individ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individ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fiind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condi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ionat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factori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starea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danturii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natura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petei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tipul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folosit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timpul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care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ac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ionat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Alina\Desktop\dinti\Cigarettes-and-coffe-drin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861048"/>
            <a:ext cx="428625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ina\Desktop\dinti\zoomadv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861048"/>
            <a:ext cx="4453416" cy="299695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848872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Albirea cu laser (plasma) ZOOM</a:t>
            </a:r>
            <a:endParaRPr lang="fr-C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8244408" cy="396044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	A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lbire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 laser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plasm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Zoom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un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tratament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care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actual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face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furori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majoritatea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clinicilor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stomatologice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din SUA </a:t>
            </a:r>
            <a:r>
              <a:rPr lang="ro-RO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Europa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singurul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tratament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dovedit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clinic care confer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naturali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diferen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culoare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9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nuan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cheia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culori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Vita </a:t>
            </a:r>
            <a:r>
              <a:rPr lang="ro-RO" sz="20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ntr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singur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Procesul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 laser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plasm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Zoom 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desf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oar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lungul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 de 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 de minute. 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astfel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dentar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rezista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Este important de </a:t>
            </a:r>
            <a:r>
              <a:rPr lang="ro-RO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 au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tendin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de a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recolora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spre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nuan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ial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Perioada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recolorare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evident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primele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aproximativ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70% din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efectul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se p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streaz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majoritatea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cazurilor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fr-C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lina\Desktop\dinti\z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4445000" cy="33401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96044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Zoom Advanced Power</a:t>
            </a:r>
            <a:endParaRPr lang="fr-C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28625" y="1484784"/>
            <a:ext cx="8229600" cy="5184576"/>
          </a:xfrm>
        </p:spPr>
        <p:txBody>
          <a:bodyPr rtlCol="0">
            <a:normAutofit fontScale="32500" lnSpcReduction="20000"/>
          </a:bodyPr>
          <a:lstStyle/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	  			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6200" b="1" dirty="0" smtClean="0">
                <a:latin typeface="Times New Roman" pitchFamily="18" charset="0"/>
                <a:cs typeface="Times New Roman" pitchFamily="18" charset="0"/>
              </a:rPr>
              <a:t>Mecanism de acţiune:</a:t>
            </a:r>
          </a:p>
          <a:p>
            <a:pPr>
              <a:buNone/>
            </a:pP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						- lampa plasmă ZAP;</a:t>
            </a:r>
          </a:p>
          <a:p>
            <a:pPr>
              <a:buNone/>
            </a:pPr>
            <a:r>
              <a:rPr lang="ro-RO" sz="6200" dirty="0" smtClean="0">
                <a:latin typeface="Times New Roman" pitchFamily="18" charset="0"/>
                <a:cs typeface="Times New Roman" pitchFamily="18" charset="0"/>
              </a:rPr>
              <a:t>						- gelul de albire conţine 25% 					peroxid de hidrogen (H2O2) şi 					este activat de lumina lampei cu 					plasmă.</a:t>
            </a:r>
          </a:p>
          <a:p>
            <a:pPr>
              <a:buNone/>
            </a:pP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sz="4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6200" b="1" dirty="0" smtClean="0">
                <a:latin typeface="Times New Roman" pitchFamily="18" charset="0"/>
                <a:cs typeface="Times New Roman" pitchFamily="18" charset="0"/>
              </a:rPr>
              <a:t>Avantaje:</a:t>
            </a:r>
          </a:p>
          <a:p>
            <a:pPr>
              <a:buNone/>
            </a:pP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Num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rul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pia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aparatelor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profesional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din America,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conform ADA (American Dental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Asociation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), 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aparatul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cel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sigur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punct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vedere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calit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ăţ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o-RO" sz="49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eficien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Efecte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imediat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vizibile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Efecte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durabile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1-3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ani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obiceiurile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alimentare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Timp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redus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tratamentului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 90 minute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comparativ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albirea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“take home”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  9 -14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nop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5. 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Metoda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Zoom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ofer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protec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gingiilor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49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mucoaselor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 labial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buze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jugal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obraji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6. 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tip de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tratament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efect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49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cazul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din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 cu o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nuan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ţă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lbuie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cauzat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administrarea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de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tetraciclin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7. 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Tratamentul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realizat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sub</a:t>
            </a:r>
            <a:r>
              <a:rPr lang="ro-RO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controlul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medicului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asistentului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profilaxie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endParaRPr lang="fr-CA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ina\Desktop\dinti\custom-tr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4243671" cy="374441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468560" y="836712"/>
            <a:ext cx="6624736" cy="8572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o-RO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Albirea cu gelul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Opalescence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    </a:t>
            </a:r>
            <a:endParaRPr lang="fr-C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" y="1917700"/>
            <a:ext cx="8229600" cy="4511675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Tratamentul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Opalescence 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realiza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at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 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cabinetul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stomatologic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acas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nainte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ro-RO" sz="20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nceperea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tratamentului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dentar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trebuie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treci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linica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sto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atologic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evaluare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stomatologic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profesional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o-RO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 cur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dentar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profesional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practic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preg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tratamentul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"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".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Opalescence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un gel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cu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rezultate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garantate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Tratamentul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 clinic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dureaz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ore </a:t>
            </a:r>
            <a:r>
              <a:rPr lang="ro-RO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 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concentra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ridicat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tot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timp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pacientul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asistat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medicul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dentist.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Procedura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presupune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efort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minim din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partea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Opalescence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acceptat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ADA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Asocia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Denti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Americani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lina\Desktop\dinti\teeth-whitening-professional-opalescence-xtra-bo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448" y="260648"/>
            <a:ext cx="3798224" cy="345638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4176464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Opalescence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    </a:t>
            </a:r>
            <a:r>
              <a:rPr lang="en-US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Xtra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Boost</a:t>
            </a:r>
            <a:endParaRPr lang="fr-C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08720"/>
            <a:ext cx="8244408" cy="532859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Mecanism de acţiune: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- conţinutul în peroxid este mai ridicat,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38% H2O2;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- gelul nu necesită fotoactivare.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Avantaje: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1.Timpul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tratament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redus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 60 minute.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 %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ridicat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H2O2,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efectele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fiind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vizibile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or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Metoda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ofer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protec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gingiilor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mucoaselor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labial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buze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jugal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obraji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Tratamentul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realizat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sub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controlul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medicului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asistentului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profilaxie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fr-C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788024" y="1700808"/>
            <a:ext cx="3837112" cy="3096343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Dezavantaje: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Procentul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ridicat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H2O2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posibilitatea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apari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iei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sensibilit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dentare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dureaz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maxim 24-48 ore).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Durata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efectului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redus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 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1 an. 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Alina\Desktop\dinti\M3820447-Tooth_pain-S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680"/>
            <a:ext cx="4104456" cy="5652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857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Opalescence</a:t>
            </a:r>
            <a:endParaRPr lang="fr-C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" y="1556792"/>
            <a:ext cx="8229600" cy="4872583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Mecanism de acţiune:</a:t>
            </a: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000" dirty="0" smtClean="0"/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realizeaz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acas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 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pacient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- g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elul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concentra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15% H2O2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aplic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gutiere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specifice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cazului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clinic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purtate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timp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 9-14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nopti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Avantaje: </a:t>
            </a: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realizeaz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treptat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efectul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fiind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astfel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durabil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 1-2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ani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Gutierele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adaptate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suprafe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dentare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ntruc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realizeaz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laborator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Astfel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necesar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amprentare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exact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 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medic /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asistent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profilaxie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Datorit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materialui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plastic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 care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confec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specificit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fiecare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clinic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parte,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pacientul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sim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disconfort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durata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tratamentului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/>
              <a:t> 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fr-C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124744"/>
            <a:ext cx="8244408" cy="532859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fr-C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260648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Dezavantaje:</a:t>
            </a:r>
          </a:p>
          <a:p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Timpul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ndelungat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tratamentului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9-14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nop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avea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efectul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optim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necesar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aplicarea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gutierelor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timpul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nop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cazul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care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somnul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deranjat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prezen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gutierelor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cavitatea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bucal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purtate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timp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4 ore/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timp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 21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zile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riscul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apari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iei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sensibilit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gingivale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parcursul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albirii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efect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disparea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dat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finalizarea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tratamentului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ntruc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gelul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ajunge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contact cu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parodon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lina\Desktop\dinti\opalescense-thuisbleekset-4-8-stuks_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40968"/>
            <a:ext cx="3456384" cy="3502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857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Planul lucrării</a:t>
            </a:r>
            <a:endParaRPr lang="fr-C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1167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Noţiunea de albire a dinţilor;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Primele încercări de albire a dinţilor;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Discromiile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dentare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Mecanismul de albire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dentară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10 lucruri pe care trebuie să le ştii despre albirea dinţilor;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Albirea profesională a dinţilor;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Albirea de sine stătătoare a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dinţilor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Remedii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naturiste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o-RO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ş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 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pentru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tratarea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din</a:t>
            </a:r>
            <a:r>
              <a:rPr lang="ro-RO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ţ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ilor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o-RO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î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</a:t>
            </a:r>
            <a:r>
              <a:rPr lang="ro-RO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lbeni</a:t>
            </a:r>
            <a:r>
              <a:rPr lang="ro-RO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ţ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i;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Efectele secundare ale albirii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dinţilor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Concluzie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fr-CA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Sistemul Beyond</a:t>
            </a:r>
            <a:endParaRPr lang="fr-C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851919" y="1340768"/>
            <a:ext cx="4896545" cy="5114007"/>
          </a:xfrm>
        </p:spPr>
        <p:txBody>
          <a:bodyPr rtlCol="0">
            <a:normAutofit lnSpcReduction="10000"/>
          </a:bodyPr>
          <a:lstStyle/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	Reprezintă unul din cele mai noi sisteme de albire a dinţilor de pe piaţa mondială.</a:t>
            </a: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Mecanism de acţiune:</a:t>
            </a: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- se realizează de către medicul stomatolog;</a:t>
            </a: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- tratamentul complet de albire durează doar 30 minute ( 2 şedinţe consecutive a câte 15 min.);</a:t>
            </a: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- decurge fără dureri, sensibilitate minimă sau inexistentă;</a:t>
            </a: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- emisii ultraviolete – zero;</a:t>
            </a: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- căldură emisă – zero;</a:t>
            </a: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- operează în unda ideală pentru albire 480-520 nm.</a:t>
            </a:r>
            <a:endParaRPr lang="fr-C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3312368" cy="531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Alina\Desktop\dinti\mouthwash_123735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6785754" cy="424847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1124744"/>
            <a:ext cx="4413176" cy="5256584"/>
          </a:xfrm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ro-RO" sz="2000" dirty="0" smtClean="0"/>
              <a:t>		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simpl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dintre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trebuie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gura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timp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un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minut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Este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eficient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vizibile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deoarece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agen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afl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suprafa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ţă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perioad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scurt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timp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Aten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recomandat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gur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solu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 fluoride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neutre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ape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gur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alcool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chimicale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care pot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lbeni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pot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absorbite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esuturile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cavit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bucale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transmise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organism</a:t>
            </a:r>
            <a:r>
              <a:rPr lang="en-US" sz="2000" dirty="0" smtClean="0"/>
              <a:t>. 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fr-C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8072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Apa de gură cu efect de albire: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9552" y="188640"/>
            <a:ext cx="9217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Albirea de sine stătătoare a dinţilor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lina\Desktop\dinti\pasta-dinti-222-shu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40"/>
            <a:ext cx="4258444" cy="3066080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60648"/>
            <a:ext cx="8244408" cy="4392488"/>
          </a:xfrm>
        </p:spPr>
        <p:txBody>
          <a:bodyPr rtlCol="0">
            <a:noAutofit/>
          </a:bodyPr>
          <a:lstStyle/>
          <a:p>
            <a:pPr>
              <a:buNone/>
            </a:pPr>
            <a:endParaRPr lang="ro-RO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Pasta de din</a:t>
            </a:r>
            <a:r>
              <a:rPr lang="ro-RO" sz="1700" b="1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efect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endParaRPr lang="ro-RO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Avantaje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- nu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necesit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efort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special din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partea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>
              <a:buNone/>
            </a:pP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        t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trebuie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faci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periezi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din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ii </a:t>
            </a:r>
            <a:endParaRPr lang="ro-RO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cu pasta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gelul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respectiv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- nu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provoac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dureri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irita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- pre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asem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tor cu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cel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pastei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de</a:t>
            </a:r>
            <a:endParaRPr lang="ro-RO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din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obi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nuite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Dezavantaje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- de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pare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promi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ţă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tor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rezultatul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tocmai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cel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scontat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17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ici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rezultat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important nu 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ob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ajutorul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acestei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paste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mul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exper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de p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rere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nici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diferen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ţă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7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ntre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pastele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de din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obi</a:t>
            </a:r>
            <a:r>
              <a:rPr lang="ro-RO" sz="17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nuite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7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efect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Alina\Desktop\dinti\ce pasta-de-dinti-sa-imi-ale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365104"/>
            <a:ext cx="3816424" cy="2315297"/>
          </a:xfrm>
          <a:prstGeom prst="rect">
            <a:avLst/>
          </a:prstGeom>
          <a:noFill/>
        </p:spPr>
      </p:pic>
      <p:pic>
        <p:nvPicPr>
          <p:cNvPr id="12290" name="Picture 2" descr="http://1.bp.blogspot.com/-5SPjnyFy7xY/TeKtKvcmMXI/AAAAAAAADnM/IbC15Qx7nrw/s400/toothpaste%2B%25281%25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57675"/>
            <a:ext cx="3810000" cy="260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28625" y="1484784"/>
            <a:ext cx="8229600" cy="4969991"/>
          </a:xfrm>
        </p:spPr>
        <p:txBody>
          <a:bodyPr rtlCol="0">
            <a:normAutofit/>
          </a:bodyPr>
          <a:lstStyle/>
          <a:p>
            <a:pPr>
              <a:buNone/>
            </a:pP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Kituri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acas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Geluri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Avantaje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efect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vizibil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(pot produce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diferen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 de 2-3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nuan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e)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pericol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nu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asociat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excep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disconfort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temporar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sensibilitate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pre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rezonabil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compara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serviciile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profesionale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Dezavantaje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protezele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aplicate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reduc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eficacitate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gelul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contact cu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gingia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provoca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disconfort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rezultatele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diferite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pacient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lina\Desktop\dinti\a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60648"/>
            <a:ext cx="3816424" cy="2277543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88640"/>
            <a:ext cx="221707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Alina\Desktop\dinti\1302494424-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204864"/>
            <a:ext cx="4320480" cy="4320480"/>
          </a:xfrm>
          <a:prstGeom prst="rect">
            <a:avLst/>
          </a:prstGeom>
          <a:noFill/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28625" y="1484784"/>
            <a:ext cx="8229600" cy="4969991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404664"/>
            <a:ext cx="47160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Benzile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 din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 </a:t>
            </a: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aceste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benzi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un agent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ioneaz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asupra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petelor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aplic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dat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dou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recomandate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aplicate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timpul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nop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ii. 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nu se pot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aplica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des,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deoarece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conferi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nuan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albastruie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datorit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substan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inute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benzi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nu pot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aplicate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 nu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punct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vedere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structural, au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fisuri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fracturi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deoarece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putea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produce 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schimbarea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nuan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neuniform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pot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afecta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gingiile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subsan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puternice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lina\Desktop\dinti\1298276628La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97" y="2852936"/>
            <a:ext cx="4155109" cy="4005064"/>
          </a:xfrm>
          <a:prstGeom prst="rect">
            <a:avLst/>
          </a:prstGeom>
          <a:noFill/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0" y="1556792"/>
            <a:ext cx="8229600" cy="4969991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Remedii</a:t>
            </a:r>
            <a:r>
              <a:rPr lang="en-US" sz="4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naturiste</a:t>
            </a:r>
            <a:r>
              <a:rPr lang="en-US" sz="4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o-RO" sz="4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ş</a:t>
            </a:r>
            <a:r>
              <a:rPr lang="en-US" sz="4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4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en-US" sz="4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pentru</a:t>
            </a:r>
            <a:r>
              <a:rPr lang="en-US" sz="4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tratarea</a:t>
            </a:r>
            <a:r>
              <a:rPr lang="en-US" sz="4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din</a:t>
            </a:r>
            <a:r>
              <a:rPr lang="ro-RO" sz="4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ţ</a:t>
            </a:r>
            <a:r>
              <a:rPr lang="en-US" sz="4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ilor</a:t>
            </a:r>
            <a:r>
              <a:rPr lang="en-US" sz="4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o-RO" sz="4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î</a:t>
            </a:r>
            <a:r>
              <a:rPr lang="en-US" sz="4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</a:t>
            </a:r>
            <a:r>
              <a:rPr lang="ro-RO" sz="4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lang="en-US" sz="4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lbeni</a:t>
            </a:r>
            <a:r>
              <a:rPr lang="ro-RO" sz="4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ţ</a:t>
            </a:r>
            <a:r>
              <a:rPr lang="en-US" sz="4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4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en-US" b="1" i="1" dirty="0" smtClean="0">
                <a:solidFill>
                  <a:srgbClr val="51505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fr-C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51520" y="1487538"/>
            <a:ext cx="867645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51505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51505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rgbClr val="51505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produsele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ţ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agen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ţ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albire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din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ţ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o-RO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ş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tratamentele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disponibile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cabinetele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medicilor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denti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ş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exist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remedii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naturiste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care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ajut</a:t>
            </a:r>
            <a:r>
              <a:rPr lang="ro-RO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albirea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din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ţ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o-RO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ş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g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sesc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farmaciile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profil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preparate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acas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 </a:t>
            </a:r>
            <a:endParaRPr kumimoji="0" lang="ro-RO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care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ajut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o-RO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ş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gingii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 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praful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albit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baz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scor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ţ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ş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oar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 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o-RO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salvia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</a:t>
            </a:r>
            <a:r>
              <a:rPr lang="ro-RO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ş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ţă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cafea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 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o-RO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partea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alb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cojii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portocal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 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o-RO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bicarbonat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sodiu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 </a:t>
            </a:r>
            <a:endParaRPr kumimoji="0" lang="ro-RO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pulpa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c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ş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 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o-RO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sarea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aten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ţ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Foarte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abraziv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o-RO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ş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poate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o-RO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smal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ţ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ului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poate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crea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disconfort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nivelul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o-RO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gingiilor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 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51505F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51505F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51505F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51505F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93458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Efectele secundare ale albirii dinţilor</a:t>
            </a:r>
            <a:endParaRPr lang="fr-C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00808"/>
            <a:ext cx="8244408" cy="187220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hiperestezie dentară;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hiperestezie gingivală;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leziuni ale ţesuturilor moi;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alergii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i irita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(produse de către substanţele de dezintegrare: oxigen, apă şi amoniac).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Aft>
                <a:spcPts val="0"/>
              </a:spcAft>
              <a:buNone/>
              <a:defRPr/>
            </a:pPr>
            <a:endParaRPr lang="fr-CA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cinematex.ro/articles/6/bignews6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356992"/>
            <a:ext cx="396044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17032"/>
            <a:ext cx="4267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Concluzie</a:t>
            </a:r>
            <a:endParaRPr lang="fr-C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1167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		Majoritatea medicilor stomatologi  au ajuns la concluzia că albirea dentară nu are efecte negative majore. 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		Este posibilă apariţia unui disconfort temporar, care dispare la scurt timp după efectuarea procedurii.   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		În concepţia noastră albirea dentară este un pas important în promovarea “inteligenţei dentare”, avantajul major fiind îmbunătăţirea aspectului estetic al dinţilor. </a:t>
            </a:r>
            <a:endParaRPr lang="fr-CA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74948" y="1418588"/>
            <a:ext cx="8229600" cy="4969991"/>
          </a:xfrm>
        </p:spPr>
        <p:txBody>
          <a:bodyPr rtlCol="0">
            <a:normAutofit/>
          </a:bodyPr>
          <a:lstStyle/>
          <a:p>
            <a:pPr marL="457200" indent="-457200">
              <a:buAutoNum type="arabicPeriod"/>
            </a:pPr>
            <a:r>
              <a:rPr lang="en-US" sz="2000" u="sng" dirty="0" smtClean="0">
                <a:hlinkClick r:id="rId4"/>
              </a:rPr>
              <a:t>http</a:t>
            </a:r>
            <a:r>
              <a:rPr lang="en-US" sz="2000" u="sng" dirty="0">
                <a:hlinkClick r:id="rId4"/>
              </a:rPr>
              <a:t>://www.albireadintilor.com</a:t>
            </a:r>
            <a:r>
              <a:rPr lang="en-US" sz="2000" u="sng" dirty="0" smtClean="0">
                <a:hlinkClick r:id="rId4"/>
              </a:rPr>
              <a:t>/</a:t>
            </a:r>
            <a:endParaRPr lang="ro-RO" sz="2000" u="sng" dirty="0" smtClean="0"/>
          </a:p>
          <a:p>
            <a:pPr marL="457200" indent="-457200">
              <a:buFont typeface="Arial" charset="0"/>
              <a:buAutoNum type="arabicPeriod"/>
            </a:pPr>
            <a:r>
              <a:rPr lang="en-US" sz="2000" u="sng" dirty="0">
                <a:hlinkClick r:id="rId5"/>
              </a:rPr>
              <a:t>http://www.dentestet.ro/smile-design/albirea-dintilor-1</a:t>
            </a:r>
            <a:endParaRPr lang="en-US" sz="2000" dirty="0"/>
          </a:p>
          <a:p>
            <a:pPr marL="457200" indent="-457200">
              <a:buFont typeface="Arial" charset="0"/>
              <a:buAutoNum type="arabicPeriod"/>
            </a:pPr>
            <a:r>
              <a:rPr lang="en-US" sz="2000" u="sng" dirty="0">
                <a:hlinkClick r:id="rId6"/>
              </a:rPr>
              <a:t>http://www.velvetdental.ro/albirea-dintilor-opalescence-17.html</a:t>
            </a:r>
            <a:endParaRPr lang="en-US" sz="2000" dirty="0"/>
          </a:p>
          <a:p>
            <a:pPr marL="457200" indent="-457200">
              <a:buFont typeface="Arial" charset="0"/>
              <a:buAutoNum type="arabicPeriod"/>
            </a:pPr>
            <a:r>
              <a:rPr lang="en-US" sz="2000" u="sng" dirty="0">
                <a:hlinkClick r:id="rId7"/>
              </a:rPr>
              <a:t>http://</a:t>
            </a:r>
            <a:r>
              <a:rPr lang="en-US" sz="2000" u="sng" dirty="0" smtClean="0">
                <a:hlinkClick r:id="rId7"/>
              </a:rPr>
              <a:t>www.aparatura-stomatologica.ro/albirea-dintilor_beyond-command-1.html</a:t>
            </a:r>
            <a:endParaRPr lang="ro-RO" sz="2000" u="sng" dirty="0" smtClean="0"/>
          </a:p>
          <a:p>
            <a:pPr marL="457200" indent="-457200">
              <a:buFont typeface="Arial" charset="0"/>
              <a:buAutoNum type="arabicPeriod"/>
            </a:pPr>
            <a:r>
              <a:rPr lang="ro-RO" sz="2000" dirty="0" smtClean="0"/>
              <a:t>Revista Uniunii Naţionale a Asociaţiilor Stomatologice din România, nr. 2/2001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o-RO" sz="2000" dirty="0" smtClean="0"/>
              <a:t>Revista Societăţii Române de Stomatologie, nr. 4/2000</a:t>
            </a:r>
            <a:endParaRPr lang="en-US" sz="2000" dirty="0"/>
          </a:p>
          <a:p>
            <a:pPr marL="457200" indent="-457200">
              <a:buAutoNum type="arabicPeriod"/>
            </a:pPr>
            <a:endParaRPr lang="en-US" sz="2000" dirty="0"/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Bibliografie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51520" y="3565030"/>
            <a:ext cx="867645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51505F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51505F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51505F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51505F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29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lina\Desktop\dinti\rapid-white-teeth-whitenin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6804248" cy="68574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7193458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Noţiunea de albire a dinţilor</a:t>
            </a:r>
            <a:endParaRPr lang="fr-C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124744"/>
            <a:ext cx="8244408" cy="5328592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None/>
              <a:defRPr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Procedeul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din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dintre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solicitate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tratamente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cosmetica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dentar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ă .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smtClean="0">
                <a:latin typeface="Times New Roman" pitchFamily="18" charset="0"/>
                <a:cs typeface="Times New Roman" pitchFamily="18" charset="0"/>
              </a:rPr>
              <a:t>O dată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ce: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ro-RO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Albirea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reprezintă un procedeu stomatologic care urmăreşte modificarea culorii naturale a dinţilor, cu efect final de înbunătăţire a aspectului estetic al acestora.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fr-C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Primele încercări de albire a dinţilor</a:t>
            </a:r>
            <a:endParaRPr lang="fr-C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969991"/>
          </a:xfrm>
        </p:spPr>
        <p:txBody>
          <a:bodyPr rtlCol="0">
            <a:normAutofit fontScale="92500"/>
          </a:bodyPr>
          <a:lstStyle/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Potrivit unui raport 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efectuat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Asociaţia Dentară Americană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(ADA), 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 oxalic a fost utilizat ca agent de albire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 încă din 1877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o-RO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		Î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n 1884, albirea 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începe să fie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 efectuat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 cu ajutorul peroxidului de hidrogen,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Dr. David Yarborough 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introducând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peroxidul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hidrogen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sistemul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mucoprotector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o-RO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		În 1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989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 începe să fie utilizat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 peroxid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 de carbamidă ca un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 ingredient activ în procesul de albire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 Dar abia cu 16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ani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Dr. John Munro 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descris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prima oar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procedeul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baz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a acestui preparat.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o-RO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		Î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n 1918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 a fost introdusă lumina de mare intensitate pentru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 a grăbi procesul de albire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Astfel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dev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ine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disponibil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tratamentul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bazat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fotoini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iere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scurt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timp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mult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80% din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stomatologii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nord-americani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utilizat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tehnicile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men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ionate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rezolva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peste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milioane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cazuri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 din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	Începând cu anul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 1990,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 produsele de albire devin mai accesibile şi pot fi procurate individual.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fr-CA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na\Desktop\dinti\marilyn-monroe-smile-136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0"/>
            <a:ext cx="5508104" cy="688513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Primele încercări de albire a dinţilor</a:t>
            </a:r>
            <a:endParaRPr lang="fr-C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23528" y="1052736"/>
            <a:ext cx="8172400" cy="5544616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o-RO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o-RO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Preocuparea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publicului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 a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avea</a:t>
            </a:r>
            <a:endParaRPr lang="ro-RO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 imagine "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hollywoodian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o-RO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abunden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o-RO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reclamelor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pastele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 din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au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creat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cerin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din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albi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aceast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imagine </a:t>
            </a:r>
            <a:endParaRPr lang="ro-RO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fiind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asociat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cu s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tatea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starea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confort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general. Dup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mul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aceast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cerin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ţă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ridicat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coeficientul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 "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inteligen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ţă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dentar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 a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mbun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ăţ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semnificativ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tatea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oral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Totu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o-RO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studiile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indicat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 50% din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popula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prefera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aib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din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albi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Mai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mul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dintre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pacien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tien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tip de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procedeu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ndem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oric</a:t>
            </a:r>
            <a:r>
              <a:rPr lang="ro-RO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stomatolog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ina\Desktop\dinti\cheie-vita-Poza1-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8042388" cy="307352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Discromiile dentare</a:t>
            </a:r>
            <a:endParaRPr lang="fr-C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23528" y="1052736"/>
            <a:ext cx="8172400" cy="3024336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Discromiile dentare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constituie o abatere vizibilă clinic de la culoarea </a:t>
            </a: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dentară normală. Ele se diferenţiază  în  funcţie de etiologie, localizare, 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aspect,gravitate cât şi posibilităţile de tratament. 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	F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enomen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datoreaz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infiltr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anumitor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substan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pelicula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sub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smal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determin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pierderea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culorii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naturale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Colora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pot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varia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galben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galben-maroniu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maroniu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gri-negru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cauza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producerii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67544" y="476672"/>
            <a:ext cx="8172400" cy="3888432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2276872"/>
            <a:ext cx="8676456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Cauze</a:t>
            </a:r>
            <a:r>
              <a:rPr kumimoji="0" lang="ro-RO" sz="240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1505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1505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1505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1505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1505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Discromie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cauzat</a:t>
            </a:r>
            <a:r>
              <a:rPr kumimoji="0" lang="ro-RO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factori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extrinseci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cauze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exogene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bacteriile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croatofage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cavitatea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bucal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consumul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cafea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ţ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În acest caz, stratul de smalţ</a:t>
            </a:r>
            <a:r>
              <a:rPr kumimoji="0" lang="ro-RO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este cel afectat.</a:t>
            </a:r>
            <a:endParaRPr kumimoji="0" lang="ro-RO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Discromie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cauzat</a:t>
            </a:r>
            <a:r>
              <a:rPr kumimoji="0" lang="ro-RO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factori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intrinseci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cauze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endogene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apar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timpul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form</a:t>
            </a:r>
            <a:r>
              <a:rPr kumimoji="0" lang="ro-RO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smal</a:t>
            </a:r>
            <a:r>
              <a:rPr kumimoji="0" lang="ro-RO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ţ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ului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dentar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administrarea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tetraciclinei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o v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rst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fraged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timpul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sarcinei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ro-RO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ngerarea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unei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cantit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lang="ro-RO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ţ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flour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timpul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copil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riei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avitaminoza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lang="ro-RO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ş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cauza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genetic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amelogeneza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imperfecta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osteogeneza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imperfecta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porfiria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congenitala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.</a:t>
            </a:r>
            <a:r>
              <a:rPr kumimoji="0" lang="ro-RO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acest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caz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stratul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dentin</a:t>
            </a:r>
            <a:r>
              <a:rPr lang="ro-RO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afectat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colora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ţ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anormale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Discromie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datorat</a:t>
            </a:r>
            <a:r>
              <a:rPr kumimoji="0" lang="ro-RO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naint</a:t>
            </a:r>
            <a:r>
              <a:rPr kumimoji="0" lang="ro-RO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v</a:t>
            </a:r>
            <a:r>
              <a:rPr kumimoji="0" lang="ro-RO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rst</a:t>
            </a:r>
            <a:r>
              <a:rPr kumimoji="0" lang="ro-RO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combina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ţ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cauze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endogene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o-RO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ş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exogene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odat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cu </a:t>
            </a:r>
            <a:r>
              <a:rPr lang="ro-RO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naintarea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v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rst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dentina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</a:t>
            </a:r>
            <a:r>
              <a:rPr lang="ro-RO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lbene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ş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smal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ţ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sub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ţ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iaz</a:t>
            </a:r>
            <a:r>
              <a:rPr lang="ro-RO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permi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ţâ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dentinei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lina\Desktop\dinti\poluare_fluor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60648"/>
            <a:ext cx="3672408" cy="240659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60648"/>
            <a:ext cx="2160240" cy="245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Alina\Desktop\dinti\di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965971"/>
            <a:ext cx="3744416" cy="289202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Mecanismul de albire dentară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    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Tehnica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adesea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realizată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ajutorul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gel 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gel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alcătuit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din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peroxid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hidrogen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peroxid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carbamidă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versiunea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stabilă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Atunci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când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gelul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aplicat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persoane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peroxidul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descompune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molecule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oxigen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care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lucrează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mod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eficient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pătrunde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interiorul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creaz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defalcarea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petelor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care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interiorul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porilor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de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smal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dentar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Petele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dinte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fapt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au ca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efect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diminuarea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translucidit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dentare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astfel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.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cazul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care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petele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dispar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acestea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crează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un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blocaj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de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lumin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Rezultatul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multă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lumină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măsură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strălucească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40960" cy="10801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lucruri pe care trebuie să le ştii despre albirea dinţilor</a:t>
            </a:r>
            <a:endParaRPr lang="fr-C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88024" y="1917700"/>
            <a:ext cx="4032447" cy="4511675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Procedeul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efect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asupra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naturali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ndu-i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albi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Procedeul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nu are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efect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suprafa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artificial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coroanele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dentare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etele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ceramice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implanturi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dentare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rezultate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 v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asupra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galbeni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rezultate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satisf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observ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asupra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decolora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rezultate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 v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asupra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r-C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Alina\Desktop\dinti\1995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4376709" cy="3661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</Template>
  <TotalTime>823</TotalTime>
  <Words>566</Words>
  <Application>Microsoft Office PowerPoint</Application>
  <PresentationFormat>On-screen Show (4:3)</PresentationFormat>
  <Paragraphs>213</Paragraphs>
  <Slides>28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80</vt:lpstr>
      <vt:lpstr>Albirea dentară: principii și metode</vt:lpstr>
      <vt:lpstr>Planul lucrării</vt:lpstr>
      <vt:lpstr>Noţiunea de albire a dinţilor</vt:lpstr>
      <vt:lpstr>Primele încercări de albire a dinţilor</vt:lpstr>
      <vt:lpstr>Primele încercări de albire a dinţilor</vt:lpstr>
      <vt:lpstr>Discromiile dentare</vt:lpstr>
      <vt:lpstr>Slide 7</vt:lpstr>
      <vt:lpstr>Mecanismul de albire dentară</vt:lpstr>
      <vt:lpstr>10 lucruri pe care trebuie să le ştii despre albirea dinţilor</vt:lpstr>
      <vt:lpstr>Slide 10</vt:lpstr>
      <vt:lpstr>Albirea profesională a dinţilor</vt:lpstr>
      <vt:lpstr>Slide 12</vt:lpstr>
      <vt:lpstr>Albirea cu laser (plasma) ZOOM</vt:lpstr>
      <vt:lpstr>Zoom Advanced Power</vt:lpstr>
      <vt:lpstr> Albirea cu gelul Opalescence          </vt:lpstr>
      <vt:lpstr>Opalescence          Xtra Boost</vt:lpstr>
      <vt:lpstr>Slide 17</vt:lpstr>
      <vt:lpstr>Opalescence</vt:lpstr>
      <vt:lpstr>Slide 19</vt:lpstr>
      <vt:lpstr>Sistemul Beyond</vt:lpstr>
      <vt:lpstr>Slide 21</vt:lpstr>
      <vt:lpstr>Slide 22</vt:lpstr>
      <vt:lpstr>Slide 23</vt:lpstr>
      <vt:lpstr>Slide 24</vt:lpstr>
      <vt:lpstr>Remedii naturiste şi pentru tratarea dinţilor îngălbeniţi: </vt:lpstr>
      <vt:lpstr>Efectele secundare ale albirii dinţilor</vt:lpstr>
      <vt:lpstr>Concluzie</vt:lpstr>
      <vt:lpstr>Bibliografie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şi tehnici de albire a dinţilor</dc:title>
  <dc:creator>Alina</dc:creator>
  <cp:lastModifiedBy>Alina</cp:lastModifiedBy>
  <cp:revision>93</cp:revision>
  <dcterms:created xsi:type="dcterms:W3CDTF">2011-10-15T13:18:03Z</dcterms:created>
  <dcterms:modified xsi:type="dcterms:W3CDTF">2011-10-19T19:30:44Z</dcterms:modified>
</cp:coreProperties>
</file>