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0"/>
  </p:notesMasterIdLst>
  <p:handoutMasterIdLst>
    <p:handoutMasterId r:id="rId31"/>
  </p:handoutMasterIdLst>
  <p:sldIdLst>
    <p:sldId id="276" r:id="rId2"/>
    <p:sldId id="278" r:id="rId3"/>
    <p:sldId id="280" r:id="rId4"/>
    <p:sldId id="281" r:id="rId5"/>
    <p:sldId id="306" r:id="rId6"/>
    <p:sldId id="282" r:id="rId7"/>
    <p:sldId id="283" r:id="rId8"/>
    <p:sldId id="284" r:id="rId9"/>
    <p:sldId id="285" r:id="rId10"/>
    <p:sldId id="287" r:id="rId11"/>
    <p:sldId id="307" r:id="rId12"/>
    <p:sldId id="308" r:id="rId13"/>
    <p:sldId id="292" r:id="rId14"/>
    <p:sldId id="293" r:id="rId15"/>
    <p:sldId id="261" r:id="rId16"/>
    <p:sldId id="260" r:id="rId17"/>
    <p:sldId id="305" r:id="rId18"/>
    <p:sldId id="286" r:id="rId19"/>
    <p:sldId id="304" r:id="rId20"/>
    <p:sldId id="298" r:id="rId21"/>
    <p:sldId id="297" r:id="rId22"/>
    <p:sldId id="300" r:id="rId23"/>
    <p:sldId id="303" r:id="rId24"/>
    <p:sldId id="301" r:id="rId25"/>
    <p:sldId id="302" r:id="rId26"/>
    <p:sldId id="294" r:id="rId27"/>
    <p:sldId id="288" r:id="rId28"/>
    <p:sldId id="296" r:id="rId2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330B"/>
    <a:srgbClr val="FFFFCC"/>
    <a:srgbClr val="000F2E"/>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8592" autoAdjust="0"/>
  </p:normalViewPr>
  <p:slideViewPr>
    <p:cSldViewPr>
      <p:cViewPr varScale="1">
        <p:scale>
          <a:sx n="67" d="100"/>
          <a:sy n="67" d="100"/>
        </p:scale>
        <p:origin x="-138" y="-108"/>
      </p:cViewPr>
      <p:guideLst>
        <p:guide orient="horz" pos="2160"/>
        <p:guide pos="2880"/>
      </p:guideLst>
    </p:cSldViewPr>
  </p:slideViewPr>
  <p:outlineViewPr>
    <p:cViewPr>
      <p:scale>
        <a:sx n="33" d="100"/>
        <a:sy n="33" d="100"/>
      </p:scale>
      <p:origin x="0" y="8862"/>
    </p:cViewPr>
  </p:outlineViewPr>
  <p:notesTextViewPr>
    <p:cViewPr>
      <p:scale>
        <a:sx n="100" d="100"/>
        <a:sy n="100" d="100"/>
      </p:scale>
      <p:origin x="0" y="0"/>
    </p:cViewPr>
  </p:notesTextViewPr>
  <p:sorterViewPr>
    <p:cViewPr>
      <p:scale>
        <a:sx n="66" d="100"/>
        <a:sy n="66" d="100"/>
      </p:scale>
      <p:origin x="0" y="936"/>
    </p:cViewPr>
  </p:sorterViewPr>
  <p:notesViewPr>
    <p:cSldViewPr>
      <p:cViewPr varScale="1">
        <p:scale>
          <a:sx n="53" d="100"/>
          <a:sy n="53" d="100"/>
        </p:scale>
        <p:origin x="-1794"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o-RO"/>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CE8E27D2-0B84-4963-876C-9A377B671284}" type="datetime1">
              <a:rPr lang="ro-MO"/>
              <a:pPr>
                <a:defRPr/>
              </a:pPr>
              <a:t>12.09.2011</a:t>
            </a:fld>
            <a:endParaRPr lang="ro-RO"/>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o-RO"/>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D1A50BB1-F0A1-4136-82BF-B1C755EEB8F3}" type="slidenum">
              <a:rPr lang="ro-RO"/>
              <a:pPr>
                <a:defRPr/>
              </a:pPr>
              <a:t>‹#›</a:t>
            </a:fld>
            <a:endParaRPr lang="ro-RO"/>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5EA9D8E-7F0C-4DAC-83C7-393AF69EC5E4}" type="datetime1">
              <a:rPr lang="ro-MO"/>
              <a:pPr>
                <a:defRPr/>
              </a:pPr>
              <a:t>12.09.2011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1898E50-1526-4911-8908-142D4E774F9A}" type="slidenum">
              <a:rPr lang="ru-RU"/>
              <a:pPr>
                <a:defRPr/>
              </a:pPr>
              <a:t>‹#›</a:t>
            </a:fld>
            <a:endParaRPr lang="ru-RU"/>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p:cNvSpPr>
          <p:nvPr>
            <p:ph type="sldImg"/>
          </p:nvPr>
        </p:nvSpPr>
        <p:spPr bwMode="auto">
          <a:noFill/>
          <a:ln>
            <a:solidFill>
              <a:srgbClr val="000000"/>
            </a:solidFill>
            <a:miter lim="800000"/>
            <a:headEnd/>
            <a:tailEnd/>
          </a:ln>
        </p:spPr>
      </p:sp>
      <p:sp>
        <p:nvSpPr>
          <p:cNvPr id="1638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536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E6A226-44F6-4451-A436-1A024715019F}" type="slidenum">
              <a:rPr lang="ru-RU"/>
              <a:pPr fontAlgn="base">
                <a:spcBef>
                  <a:spcPct val="0"/>
                </a:spcBef>
                <a:spcAft>
                  <a:spcPct val="0"/>
                </a:spcAft>
                <a:defRPr/>
              </a:pPr>
              <a:t>1</a:t>
            </a:fld>
            <a:endParaRPr lang="ru-RU"/>
          </a:p>
        </p:txBody>
      </p:sp>
      <p:sp>
        <p:nvSpPr>
          <p:cNvPr id="5" name="Дата 4"/>
          <p:cNvSpPr>
            <a:spLocks noGrp="1"/>
          </p:cNvSpPr>
          <p:nvPr>
            <p:ph type="dt" sz="quarter" idx="1"/>
          </p:nvPr>
        </p:nvSpPr>
        <p:spPr/>
        <p:txBody>
          <a:bodyPr/>
          <a:lstStyle/>
          <a:p>
            <a:pPr>
              <a:defRPr/>
            </a:pPr>
            <a:fld id="{F5E4C3A0-33A3-4CE1-A877-5E2E0A4BDFAB}" type="datetime1">
              <a:rPr lang="ro-MO"/>
              <a:pPr>
                <a:defRPr/>
              </a:pPr>
              <a:t>12.09.2011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Образ слайда 1"/>
          <p:cNvSpPr>
            <a:spLocks noGrp="1" noRot="1" noChangeAspect="1"/>
          </p:cNvSpPr>
          <p:nvPr>
            <p:ph type="sldImg"/>
          </p:nvPr>
        </p:nvSpPr>
        <p:spPr bwMode="auto">
          <a:noFill/>
          <a:ln>
            <a:solidFill>
              <a:srgbClr val="000000"/>
            </a:solidFill>
            <a:miter lim="800000"/>
            <a:headEnd/>
            <a:tailEnd/>
          </a:ln>
        </p:spPr>
      </p:sp>
      <p:sp>
        <p:nvSpPr>
          <p:cNvPr id="1843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o-RO" smtClean="0"/>
          </a:p>
        </p:txBody>
      </p:sp>
      <p:sp>
        <p:nvSpPr>
          <p:cNvPr id="4" name="Номер слайда 3"/>
          <p:cNvSpPr>
            <a:spLocks noGrp="1"/>
          </p:cNvSpPr>
          <p:nvPr>
            <p:ph type="sldNum" sz="quarter" idx="5"/>
          </p:nvPr>
        </p:nvSpPr>
        <p:spPr/>
        <p:txBody>
          <a:bodyPr/>
          <a:lstStyle/>
          <a:p>
            <a:pPr>
              <a:defRPr/>
            </a:pPr>
            <a:fld id="{C9EAF601-C0B2-49E4-B845-4E7E26D01CDB}" type="slidenum">
              <a:rPr lang="ru-RU" smtClean="0"/>
              <a:pPr>
                <a:defRPr/>
              </a:pPr>
              <a:t>2</a:t>
            </a:fld>
            <a:endParaRPr lang="ru-RU"/>
          </a:p>
        </p:txBody>
      </p:sp>
      <p:sp>
        <p:nvSpPr>
          <p:cNvPr id="5" name="Дата 4"/>
          <p:cNvSpPr>
            <a:spLocks noGrp="1"/>
          </p:cNvSpPr>
          <p:nvPr>
            <p:ph type="dt" sz="quarter" idx="1"/>
          </p:nvPr>
        </p:nvSpPr>
        <p:spPr/>
        <p:txBody>
          <a:bodyPr/>
          <a:lstStyle/>
          <a:p>
            <a:pPr>
              <a:defRPr/>
            </a:pPr>
            <a:fld id="{25C7A7E1-C913-475F-A751-4D40344EFAA2}" type="datetime1">
              <a:rPr lang="ro-MO"/>
              <a:pPr>
                <a:defRPr/>
              </a:pPr>
              <a:t>12.09.2011</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Образ слайда 1"/>
          <p:cNvSpPr>
            <a:spLocks noGrp="1" noRot="1" noChangeAspect="1"/>
          </p:cNvSpPr>
          <p:nvPr>
            <p:ph type="sldImg"/>
          </p:nvPr>
        </p:nvSpPr>
        <p:spPr bwMode="auto">
          <a:noFill/>
          <a:ln>
            <a:solidFill>
              <a:srgbClr val="000000"/>
            </a:solidFill>
            <a:miter lim="800000"/>
            <a:headEnd/>
            <a:tailEnd/>
          </a:ln>
        </p:spPr>
      </p:sp>
      <p:sp>
        <p:nvSpPr>
          <p:cNvPr id="2048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o-RO" smtClean="0"/>
          </a:p>
        </p:txBody>
      </p:sp>
      <p:sp>
        <p:nvSpPr>
          <p:cNvPr id="4" name="Номер слайда 3"/>
          <p:cNvSpPr>
            <a:spLocks noGrp="1"/>
          </p:cNvSpPr>
          <p:nvPr>
            <p:ph type="sldNum" sz="quarter" idx="5"/>
          </p:nvPr>
        </p:nvSpPr>
        <p:spPr/>
        <p:txBody>
          <a:bodyPr/>
          <a:lstStyle/>
          <a:p>
            <a:pPr>
              <a:defRPr/>
            </a:pPr>
            <a:fld id="{30625AD9-4B70-40B9-9400-A84837AFD764}" type="slidenum">
              <a:rPr lang="ru-RU" smtClean="0"/>
              <a:pPr>
                <a:defRPr/>
              </a:pPr>
              <a:t>3</a:t>
            </a:fld>
            <a:endParaRPr lang="ru-RU"/>
          </a:p>
        </p:txBody>
      </p:sp>
      <p:sp>
        <p:nvSpPr>
          <p:cNvPr id="5" name="Дата 4"/>
          <p:cNvSpPr>
            <a:spLocks noGrp="1"/>
          </p:cNvSpPr>
          <p:nvPr>
            <p:ph type="dt" sz="quarter" idx="1"/>
          </p:nvPr>
        </p:nvSpPr>
        <p:spPr/>
        <p:txBody>
          <a:bodyPr/>
          <a:lstStyle/>
          <a:p>
            <a:pPr>
              <a:defRPr/>
            </a:pPr>
            <a:fld id="{ACB2B3CD-A12E-4AA1-AD2B-1D09A826819F}" type="datetime1">
              <a:rPr lang="ro-MO"/>
              <a:pPr>
                <a:defRPr/>
              </a:pPr>
              <a:t>12.09.2011</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раз слайда 1"/>
          <p:cNvSpPr>
            <a:spLocks noGrp="1" noRot="1" noChangeAspect="1"/>
          </p:cNvSpPr>
          <p:nvPr>
            <p:ph type="sldImg"/>
          </p:nvPr>
        </p:nvSpPr>
        <p:spPr bwMode="auto">
          <a:noFill/>
          <a:ln>
            <a:solidFill>
              <a:srgbClr val="000000"/>
            </a:solidFill>
            <a:miter lim="800000"/>
            <a:headEnd/>
            <a:tailEnd/>
          </a:ln>
        </p:spPr>
      </p:sp>
      <p:sp>
        <p:nvSpPr>
          <p:cNvPr id="2662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o-RO" smtClean="0"/>
          </a:p>
        </p:txBody>
      </p:sp>
      <p:sp>
        <p:nvSpPr>
          <p:cNvPr id="4" name="Номер слайда 3"/>
          <p:cNvSpPr>
            <a:spLocks noGrp="1"/>
          </p:cNvSpPr>
          <p:nvPr>
            <p:ph type="sldNum" sz="quarter" idx="5"/>
          </p:nvPr>
        </p:nvSpPr>
        <p:spPr/>
        <p:txBody>
          <a:bodyPr/>
          <a:lstStyle/>
          <a:p>
            <a:pPr>
              <a:defRPr/>
            </a:pPr>
            <a:fld id="{5274E6D5-5526-421F-8E7B-0AD9B0D88FC5}" type="slidenum">
              <a:rPr lang="ru-RU" smtClean="0"/>
              <a:pPr>
                <a:defRPr/>
              </a:pPr>
              <a:t>8</a:t>
            </a:fld>
            <a:endParaRPr lang="ru-RU"/>
          </a:p>
        </p:txBody>
      </p:sp>
      <p:sp>
        <p:nvSpPr>
          <p:cNvPr id="5" name="Дата 4"/>
          <p:cNvSpPr>
            <a:spLocks noGrp="1"/>
          </p:cNvSpPr>
          <p:nvPr>
            <p:ph type="dt" sz="quarter" idx="1"/>
          </p:nvPr>
        </p:nvSpPr>
        <p:spPr/>
        <p:txBody>
          <a:bodyPr/>
          <a:lstStyle/>
          <a:p>
            <a:pPr>
              <a:defRPr/>
            </a:pPr>
            <a:fld id="{E4F9F2FC-029A-4C10-AE2A-618BE8CF10DF}" type="datetime1">
              <a:rPr lang="ro-MO"/>
              <a:pPr>
                <a:defRPr/>
              </a:pPr>
              <a:t>12.09.2011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smtClean="0"/>
            </a:lvl1pPr>
          </a:lstStyle>
          <a:p>
            <a:pPr>
              <a:defRPr/>
            </a:pPr>
            <a:fld id="{E98A68CE-712E-45AE-B44F-0ABABCF659FB}" type="datetime2">
              <a:rPr lang="ro-RO"/>
              <a:pPr>
                <a:defRPr/>
              </a:pPr>
              <a:t>luni, 12 septembrie 2011</a:t>
            </a:fld>
            <a:endParaRPr lang="ru-RU"/>
          </a:p>
        </p:txBody>
      </p:sp>
      <p:sp>
        <p:nvSpPr>
          <p:cNvPr id="5" name="Нижний колонтитул 18"/>
          <p:cNvSpPr>
            <a:spLocks noGrp="1"/>
          </p:cNvSpPr>
          <p:nvPr>
            <p:ph type="ftr" sz="quarter" idx="11"/>
          </p:nvPr>
        </p:nvSpPr>
        <p:spPr/>
        <p:txBody>
          <a:bodyPr/>
          <a:lstStyle>
            <a:lvl1pPr>
              <a:defRPr/>
            </a:lvl1pPr>
          </a:lstStyle>
          <a:p>
            <a:pPr>
              <a:defRPr/>
            </a:pPr>
            <a:endParaRPr lang="ru-RU"/>
          </a:p>
        </p:txBody>
      </p:sp>
      <p:sp>
        <p:nvSpPr>
          <p:cNvPr id="6" name="Номер слайда 26"/>
          <p:cNvSpPr>
            <a:spLocks noGrp="1"/>
          </p:cNvSpPr>
          <p:nvPr>
            <p:ph type="sldNum" sz="quarter" idx="12"/>
          </p:nvPr>
        </p:nvSpPr>
        <p:spPr/>
        <p:txBody>
          <a:bodyPr/>
          <a:lstStyle>
            <a:lvl1pPr>
              <a:defRPr/>
            </a:lvl1pPr>
          </a:lstStyle>
          <a:p>
            <a:pPr>
              <a:defRPr/>
            </a:pPr>
            <a:fld id="{C8713FB0-0A1C-4BA6-AC8E-828E199AD2BC}"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BB65A098-078B-42E2-A2E4-77DC4DB8FC7C}" type="datetime2">
              <a:rPr lang="ro-RO"/>
              <a:pPr>
                <a:defRPr/>
              </a:pPr>
              <a:t>luni, 12 septembrie 2011</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647CEACC-522E-48EE-8B9F-774A8CC08D15}"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7EB94897-5C23-43A2-A5BB-FBF10D1C4DA1}" type="datetime2">
              <a:rPr lang="ro-RO"/>
              <a:pPr>
                <a:defRPr/>
              </a:pPr>
              <a:t>luni, 12 septembrie 2011</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83A84C2C-EC45-4297-A64C-3003392B6266}"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FF4BD8BB-B68C-4D90-9188-60ADFE0C32DE}" type="datetime2">
              <a:rPr lang="ro-RO"/>
              <a:pPr>
                <a:defRPr/>
              </a:pPr>
              <a:t>luni, 12 septembrie 2011</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F2DB3215-2912-4F5B-BE30-21CC1B60A431}"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smtClean="0"/>
            </a:lvl1pPr>
          </a:lstStyle>
          <a:p>
            <a:pPr>
              <a:defRPr/>
            </a:pPr>
            <a:fld id="{1C4D1244-94A7-441C-B0BE-779736BC1448}" type="datetime2">
              <a:rPr lang="ro-RO"/>
              <a:pPr>
                <a:defRPr/>
              </a:pPr>
              <a:t>luni, 12 septembrie 2011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74AEC2B-1F96-4C7D-8855-7DACA2AEAA18}"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F7CE37BC-18B0-44EF-8E61-B8B55C3A9C25}" type="datetime2">
              <a:rPr lang="ro-RO"/>
              <a:pPr>
                <a:defRPr/>
              </a:pPr>
              <a:t>luni, 12 septembrie 2011</a:t>
            </a:fld>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0E0DA6A0-179E-4779-88FB-99D260A91DD4}"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93E788EC-AFC6-44F9-871D-7BA1B5B2302C}" type="datetime2">
              <a:rPr lang="ro-RO"/>
              <a:pPr>
                <a:defRPr/>
              </a:pPr>
              <a:t>luni, 12 septembrie 2011</a:t>
            </a:fld>
            <a:endParaRPr lang="ru-RU"/>
          </a:p>
        </p:txBody>
      </p:sp>
      <p:sp>
        <p:nvSpPr>
          <p:cNvPr id="8" name="Нижний колонтитул 21"/>
          <p:cNvSpPr>
            <a:spLocks noGrp="1"/>
          </p:cNvSpPr>
          <p:nvPr>
            <p:ph type="ftr" sz="quarter" idx="11"/>
          </p:nvPr>
        </p:nvSpPr>
        <p:spPr/>
        <p:txBody>
          <a:bodyPr/>
          <a:lstStyle>
            <a:lvl1pPr>
              <a:defRPr/>
            </a:lvl1pPr>
          </a:lstStyle>
          <a:p>
            <a:pPr>
              <a:defRPr/>
            </a:pPr>
            <a:endParaRPr lang="ru-RU"/>
          </a:p>
        </p:txBody>
      </p:sp>
      <p:sp>
        <p:nvSpPr>
          <p:cNvPr id="9" name="Номер слайда 17"/>
          <p:cNvSpPr>
            <a:spLocks noGrp="1"/>
          </p:cNvSpPr>
          <p:nvPr>
            <p:ph type="sldNum" sz="quarter" idx="12"/>
          </p:nvPr>
        </p:nvSpPr>
        <p:spPr/>
        <p:txBody>
          <a:bodyPr/>
          <a:lstStyle>
            <a:lvl1pPr>
              <a:defRPr/>
            </a:lvl1pPr>
          </a:lstStyle>
          <a:p>
            <a:pPr>
              <a:defRPr/>
            </a:pPr>
            <a:fld id="{F3AA4060-7414-4F54-ABF4-C7AA2FD05A77}"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40C9C95E-4477-43EE-A6DE-5FE0FB2251C1}" type="datetime2">
              <a:rPr lang="ro-RO"/>
              <a:pPr>
                <a:defRPr/>
              </a:pPr>
              <a:t>luni, 12 septembrie 2011</a:t>
            </a:fld>
            <a:endParaRPr lang="ru-RU"/>
          </a:p>
        </p:txBody>
      </p:sp>
      <p:sp>
        <p:nvSpPr>
          <p:cNvPr id="4" name="Нижний колонтитул 21"/>
          <p:cNvSpPr>
            <a:spLocks noGrp="1"/>
          </p:cNvSpPr>
          <p:nvPr>
            <p:ph type="ftr" sz="quarter" idx="11"/>
          </p:nvPr>
        </p:nvSpPr>
        <p:spPr/>
        <p:txBody>
          <a:bodyPr/>
          <a:lstStyle>
            <a:lvl1pPr>
              <a:defRPr/>
            </a:lvl1pPr>
          </a:lstStyle>
          <a:p>
            <a:pPr>
              <a:defRPr/>
            </a:pPr>
            <a:endParaRPr lang="ru-RU"/>
          </a:p>
        </p:txBody>
      </p:sp>
      <p:sp>
        <p:nvSpPr>
          <p:cNvPr id="5" name="Номер слайда 17"/>
          <p:cNvSpPr>
            <a:spLocks noGrp="1"/>
          </p:cNvSpPr>
          <p:nvPr>
            <p:ph type="sldNum" sz="quarter" idx="12"/>
          </p:nvPr>
        </p:nvSpPr>
        <p:spPr/>
        <p:txBody>
          <a:bodyPr/>
          <a:lstStyle>
            <a:lvl1pPr>
              <a:defRPr/>
            </a:lvl1pPr>
          </a:lstStyle>
          <a:p>
            <a:pPr>
              <a:defRPr/>
            </a:pPr>
            <a:fld id="{8C6B0441-6B6A-4E61-8B95-68CA3B90DA78}"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5F716E0C-8DCA-4E35-A96E-B0E0C2370D59}" type="datetime2">
              <a:rPr lang="ro-RO"/>
              <a:pPr>
                <a:defRPr/>
              </a:pPr>
              <a:t>luni, 12 septembrie 2011</a:t>
            </a:fld>
            <a:endParaRPr lang="ru-RU"/>
          </a:p>
        </p:txBody>
      </p:sp>
      <p:sp>
        <p:nvSpPr>
          <p:cNvPr id="3" name="Нижний колонтитул 21"/>
          <p:cNvSpPr>
            <a:spLocks noGrp="1"/>
          </p:cNvSpPr>
          <p:nvPr>
            <p:ph type="ftr" sz="quarter" idx="11"/>
          </p:nvPr>
        </p:nvSpPr>
        <p:spPr/>
        <p:txBody>
          <a:bodyPr/>
          <a:lstStyle>
            <a:lvl1pPr>
              <a:defRPr/>
            </a:lvl1pPr>
          </a:lstStyle>
          <a:p>
            <a:pPr>
              <a:defRPr/>
            </a:pPr>
            <a:endParaRPr lang="ru-RU"/>
          </a:p>
        </p:txBody>
      </p:sp>
      <p:sp>
        <p:nvSpPr>
          <p:cNvPr id="4" name="Номер слайда 17"/>
          <p:cNvSpPr>
            <a:spLocks noGrp="1"/>
          </p:cNvSpPr>
          <p:nvPr>
            <p:ph type="sldNum" sz="quarter" idx="12"/>
          </p:nvPr>
        </p:nvSpPr>
        <p:spPr/>
        <p:txBody>
          <a:bodyPr/>
          <a:lstStyle>
            <a:lvl1pPr>
              <a:defRPr/>
            </a:lvl1pPr>
          </a:lstStyle>
          <a:p>
            <a:pPr>
              <a:defRPr/>
            </a:pPr>
            <a:fld id="{3CC3ABC9-BF1B-49DE-88D5-C0B251A2248C}"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054B7905-6E6B-4E6A-B94B-88FF01AE52D0}" type="datetime2">
              <a:rPr lang="ro-RO"/>
              <a:pPr>
                <a:defRPr/>
              </a:pPr>
              <a:t>luni, 12 septembrie 2011</a:t>
            </a:fld>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C17C5910-6177-4E89-9765-E06B8659A3E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smtClean="0"/>
            </a:lvl1pPr>
          </a:lstStyle>
          <a:p>
            <a:pPr>
              <a:defRPr/>
            </a:pPr>
            <a:fld id="{B803A27B-A922-4AB8-B54C-59DF8F76A269}" type="datetime2">
              <a:rPr lang="ro-RO"/>
              <a:pPr>
                <a:defRPr/>
              </a:pPr>
              <a:t>luni, 12 septembrie 2011</a:t>
            </a:fld>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E28654FC-E386-43DE-9189-C3B04546FE09}"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4000">
              <a:srgbClr val="000F2E"/>
            </a:gs>
            <a:gs pos="39000">
              <a:schemeClr val="accent4">
                <a:lumMod val="25000"/>
                <a:lumOff val="75000"/>
              </a:schemeClr>
            </a:gs>
            <a:gs pos="40000">
              <a:schemeClr val="accent5">
                <a:lumMod val="75000"/>
              </a:schemeClr>
            </a:gs>
            <a:gs pos="78000">
              <a:schemeClr val="accent6">
                <a:lumMod val="50000"/>
              </a:schemeClr>
            </a:gs>
            <a:gs pos="93000">
              <a:srgbClr val="FFFF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91B09853-8ED5-4F65-8ADC-5EF3BCED484E}" type="datetime2">
              <a:rPr lang="ro-RO"/>
              <a:pPr>
                <a:defRPr/>
              </a:pPr>
              <a:t>luni, 12 septembrie 2011</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defRPr>
            </a:lvl1pPr>
          </a:lstStyle>
          <a:p>
            <a:pPr>
              <a:defRPr/>
            </a:pPr>
            <a:fld id="{0BAFBB26-3E69-48D1-8B71-B183762C1594}" type="slidenum">
              <a:rPr lang="ru-RU"/>
              <a:pPr>
                <a:defRPr/>
              </a:pPr>
              <a:t>‹#›</a:t>
            </a:fld>
            <a:endParaRPr lang="ru-RU"/>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0" r:id="rId4"/>
    <p:sldLayoutId id="2147483669" r:id="rId5"/>
    <p:sldLayoutId id="2147483668" r:id="rId6"/>
    <p:sldLayoutId id="2147483667" r:id="rId7"/>
    <p:sldLayoutId id="2147483666" r:id="rId8"/>
    <p:sldLayoutId id="2147483674" r:id="rId9"/>
    <p:sldLayoutId id="2147483665" r:id="rId10"/>
    <p:sldLayoutId id="2147483664" r:id="rId11"/>
  </p:sldLayoutIdLst>
  <p:hf hdr="0" ftr="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02676"/>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02676"/>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00194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2" descr="C:\Users\nicolai.mereuta\Desktop\imgres.jpg"/>
          <p:cNvPicPr>
            <a:picLocks noChangeAspect="1" noChangeArrowheads="1"/>
          </p:cNvPicPr>
          <p:nvPr/>
        </p:nvPicPr>
        <p:blipFill>
          <a:blip r:embed="rId3" cstate="print">
            <a:lum/>
          </a:blip>
          <a:srcRect/>
          <a:stretch>
            <a:fillRect/>
          </a:stretch>
        </p:blipFill>
        <p:spPr bwMode="auto">
          <a:xfrm>
            <a:off x="7929586" y="214290"/>
            <a:ext cx="995966" cy="1500174"/>
          </a:xfrm>
          <a:prstGeom prst="rect">
            <a:avLst/>
          </a:prstGeom>
          <a:noFill/>
          <a:ln w="9525">
            <a:noFill/>
            <a:miter lim="800000"/>
            <a:headEnd/>
            <a:tailEnd/>
          </a:ln>
          <a:scene3d>
            <a:camera prst="orthographicFront">
              <a:rot lat="0" lon="0" rev="0"/>
            </a:camera>
            <a:lightRig rig="threePt" dir="t"/>
          </a:scene3d>
        </p:spPr>
      </p:pic>
      <p:sp>
        <p:nvSpPr>
          <p:cNvPr id="15362" name="Подзаголовок 2"/>
          <p:cNvSpPr>
            <a:spLocks noGrp="1"/>
          </p:cNvSpPr>
          <p:nvPr>
            <p:ph type="subTitle" idx="1"/>
          </p:nvPr>
        </p:nvSpPr>
        <p:spPr>
          <a:xfrm>
            <a:off x="214313" y="4000500"/>
            <a:ext cx="7778750" cy="1928813"/>
          </a:xfrm>
        </p:spPr>
        <p:txBody>
          <a:bodyPr/>
          <a:lstStyle/>
          <a:p>
            <a:pPr marR="0" algn="l" eaLnBrk="1" hangingPunct="1"/>
            <a:r>
              <a:rPr lang="ro-RO" sz="1800" smtClean="0">
                <a:latin typeface="Times New Roman" pitchFamily="18" charset="0"/>
                <a:cs typeface="Times New Roman" pitchFamily="18" charset="0"/>
              </a:rPr>
              <a:t>Topalo Valentin        dr. hab. med., prof. universitar</a:t>
            </a:r>
          </a:p>
          <a:p>
            <a:pPr marR="0" algn="l" eaLnBrk="1" hangingPunct="1"/>
            <a:r>
              <a:rPr lang="ro-RO" sz="1800" smtClean="0">
                <a:latin typeface="Times New Roman" pitchFamily="18" charset="0"/>
                <a:cs typeface="Times New Roman" pitchFamily="18" charset="0"/>
              </a:rPr>
              <a:t>Sîrbu Dumitru          </a:t>
            </a:r>
            <a:r>
              <a:rPr lang="en-US" sz="1800" smtClean="0">
                <a:latin typeface="Times New Roman" pitchFamily="18" charset="0"/>
                <a:cs typeface="Times New Roman" pitchFamily="18" charset="0"/>
              </a:rPr>
              <a:t>dr. med., conf</a:t>
            </a:r>
            <a:r>
              <a:rPr lang="ro-RO" sz="1800" smtClean="0">
                <a:latin typeface="Times New Roman" pitchFamily="18" charset="0"/>
                <a:cs typeface="Times New Roman" pitchFamily="18" charset="0"/>
              </a:rPr>
              <a:t>. universitar</a:t>
            </a:r>
          </a:p>
          <a:p>
            <a:pPr marR="0" algn="l" eaLnBrk="1" hangingPunct="1"/>
            <a:r>
              <a:rPr lang="en-US" sz="1800" smtClean="0">
                <a:latin typeface="Times New Roman" pitchFamily="18" charset="0"/>
                <a:cs typeface="Times New Roman" pitchFamily="18" charset="0"/>
              </a:rPr>
              <a:t>Z</a:t>
            </a:r>
            <a:r>
              <a:rPr lang="ro-RO" sz="1800" smtClean="0">
                <a:latin typeface="Times New Roman" pitchFamily="18" charset="0"/>
                <a:cs typeface="Times New Roman" pitchFamily="18" charset="0"/>
              </a:rPr>
              <a:t>ănoagă Oleg </a:t>
            </a:r>
            <a:r>
              <a:rPr lang="en-US" sz="1800" smtClean="0">
                <a:latin typeface="Times New Roman" pitchFamily="18" charset="0"/>
                <a:cs typeface="Times New Roman" pitchFamily="18" charset="0"/>
              </a:rPr>
              <a:t>       </a:t>
            </a:r>
            <a:r>
              <a:rPr lang="ro-RO" sz="1800" smtClean="0">
                <a:latin typeface="Times New Roman" pitchFamily="18" charset="0"/>
                <a:cs typeface="Times New Roman" pitchFamily="18" charset="0"/>
              </a:rPr>
              <a:t>   </a:t>
            </a:r>
            <a:r>
              <a:rPr lang="en-US" sz="1800" smtClean="0">
                <a:latin typeface="Times New Roman" pitchFamily="18" charset="0"/>
                <a:cs typeface="Times New Roman" pitchFamily="18" charset="0"/>
              </a:rPr>
              <a:t>dr. med., asist</a:t>
            </a:r>
            <a:r>
              <a:rPr lang="ro-RO" sz="1800" smtClean="0">
                <a:latin typeface="Times New Roman" pitchFamily="18" charset="0"/>
                <a:cs typeface="Times New Roman" pitchFamily="18" charset="0"/>
              </a:rPr>
              <a:t>. universitar</a:t>
            </a:r>
          </a:p>
          <a:p>
            <a:pPr marR="0" algn="l" eaLnBrk="1" hangingPunct="1"/>
            <a:r>
              <a:rPr lang="ro-RO" sz="1800" smtClean="0">
                <a:latin typeface="Times New Roman" pitchFamily="18" charset="0"/>
                <a:cs typeface="Times New Roman" pitchFamily="18" charset="0"/>
              </a:rPr>
              <a:t>Mighic Alexandru    medic rezident</a:t>
            </a:r>
          </a:p>
          <a:p>
            <a:pPr marR="0" algn="l" eaLnBrk="1" hangingPunct="1"/>
            <a:endParaRPr lang="ro-RO" sz="2000" smtClean="0">
              <a:latin typeface="Times New Roman" pitchFamily="18" charset="0"/>
              <a:cs typeface="Times New Roman" pitchFamily="18" charset="0"/>
            </a:endParaRPr>
          </a:p>
          <a:p>
            <a:pPr marR="0" algn="l" eaLnBrk="1" hangingPunct="1"/>
            <a:endParaRPr lang="ro-RO" sz="2000" smtClean="0">
              <a:latin typeface="Times New Roman" pitchFamily="18" charset="0"/>
              <a:cs typeface="Times New Roman" pitchFamily="18" charset="0"/>
            </a:endParaRPr>
          </a:p>
          <a:p>
            <a:pPr marR="0" algn="l" eaLnBrk="1" hangingPunct="1"/>
            <a:endParaRPr lang="ru-RU" sz="2000" smtClean="0"/>
          </a:p>
        </p:txBody>
      </p:sp>
      <p:pic>
        <p:nvPicPr>
          <p:cNvPr id="15363" name="Picture 3" descr="C:\Documents and Settings\Admin\Рабочий стол\OMNI9.jpg"/>
          <p:cNvPicPr>
            <a:picLocks noChangeAspect="1" noChangeArrowheads="1"/>
          </p:cNvPicPr>
          <p:nvPr/>
        </p:nvPicPr>
        <p:blipFill>
          <a:blip r:embed="rId4" cstate="print"/>
          <a:srcRect/>
          <a:stretch>
            <a:fillRect/>
          </a:stretch>
        </p:blipFill>
        <p:spPr bwMode="auto">
          <a:xfrm>
            <a:off x="5786438" y="4991100"/>
            <a:ext cx="3357562" cy="1039813"/>
          </a:xfrm>
          <a:prstGeom prst="rect">
            <a:avLst/>
          </a:prstGeom>
          <a:noFill/>
          <a:ln w="9525">
            <a:noFill/>
            <a:miter lim="800000"/>
            <a:headEnd/>
            <a:tailEnd/>
          </a:ln>
        </p:spPr>
      </p:pic>
      <p:sp>
        <p:nvSpPr>
          <p:cNvPr id="15364" name="Rectangle 5"/>
          <p:cNvSpPr>
            <a:spLocks noChangeArrowheads="1"/>
          </p:cNvSpPr>
          <p:nvPr/>
        </p:nvSpPr>
        <p:spPr bwMode="auto">
          <a:xfrm>
            <a:off x="0" y="476250"/>
            <a:ext cx="8072438" cy="2832100"/>
          </a:xfrm>
          <a:prstGeom prst="rect">
            <a:avLst/>
          </a:prstGeom>
          <a:noFill/>
          <a:ln w="9525">
            <a:noFill/>
            <a:miter lim="800000"/>
            <a:headEnd/>
            <a:tailEnd/>
          </a:ln>
        </p:spPr>
        <p:txBody>
          <a:bodyPr>
            <a:spAutoFit/>
          </a:bodyPr>
          <a:lstStyle/>
          <a:p>
            <a:pPr algn="ctr"/>
            <a:r>
              <a:rPr lang="it-IT" b="1">
                <a:latin typeface="Times New Roman" pitchFamily="18" charset="0"/>
              </a:rPr>
              <a:t>MINISTERUL SĂNĂTĂŢII AL REPUBLICII MOLDOVA</a:t>
            </a:r>
            <a:r>
              <a:rPr lang="ro-RO" b="1">
                <a:latin typeface="Times New Roman" pitchFamily="18" charset="0"/>
              </a:rPr>
              <a:t> </a:t>
            </a:r>
            <a:br>
              <a:rPr lang="ro-RO" b="1">
                <a:latin typeface="Times New Roman" pitchFamily="18" charset="0"/>
              </a:rPr>
            </a:br>
            <a:r>
              <a:rPr lang="ro-RO" b="1">
                <a:latin typeface="Times New Roman" pitchFamily="18" charset="0"/>
              </a:rPr>
              <a:t>USMF “NICOLAE TESTEMIŢANU” </a:t>
            </a:r>
            <a:br>
              <a:rPr lang="ro-RO" b="1">
                <a:latin typeface="Times New Roman" pitchFamily="18" charset="0"/>
              </a:rPr>
            </a:br>
            <a:r>
              <a:rPr lang="ro-RO" b="1">
                <a:latin typeface="Times New Roman" pitchFamily="18" charset="0"/>
              </a:rPr>
              <a:t/>
            </a:r>
            <a:br>
              <a:rPr lang="ro-RO" b="1">
                <a:latin typeface="Times New Roman" pitchFamily="18" charset="0"/>
              </a:rPr>
            </a:br>
            <a:r>
              <a:rPr lang="ro-RO" b="1">
                <a:latin typeface="Times New Roman" pitchFamily="18" charset="0"/>
              </a:rPr>
              <a:t> </a:t>
            </a:r>
            <a:r>
              <a:rPr lang="ro-RO" sz="2000">
                <a:latin typeface="Times New Roman" pitchFamily="18" charset="0"/>
              </a:rPr>
              <a:t>Catedra Stomatologie ortopedică, Chirurgie oro-maxilo-facială</a:t>
            </a:r>
            <a:br>
              <a:rPr lang="ro-RO" sz="2000">
                <a:latin typeface="Times New Roman" pitchFamily="18" charset="0"/>
              </a:rPr>
            </a:br>
            <a:r>
              <a:rPr lang="ro-RO" sz="2000">
                <a:latin typeface="Times New Roman" pitchFamily="18" charset="0"/>
              </a:rPr>
              <a:t> şi Implantologie orală</a:t>
            </a:r>
            <a:r>
              <a:rPr lang="en-US" sz="2000">
                <a:latin typeface="Times New Roman" pitchFamily="18" charset="0"/>
              </a:rPr>
              <a:t/>
            </a:r>
            <a:br>
              <a:rPr lang="en-US" sz="2000">
                <a:latin typeface="Times New Roman" pitchFamily="18" charset="0"/>
              </a:rPr>
            </a:br>
            <a:r>
              <a:rPr lang="ro-RO">
                <a:latin typeface="Times New Roman" pitchFamily="18" charset="0"/>
              </a:rPr>
              <a:t/>
            </a:r>
            <a:br>
              <a:rPr lang="ro-RO">
                <a:latin typeface="Times New Roman" pitchFamily="18" charset="0"/>
              </a:rPr>
            </a:br>
            <a:endParaRPr lang="ro-RO">
              <a:latin typeface="Times New Roman" pitchFamily="18" charset="0"/>
            </a:endParaRPr>
          </a:p>
          <a:p>
            <a:pPr algn="ctr"/>
            <a:r>
              <a:rPr lang="ro-RO" sz="2400" b="1">
                <a:latin typeface="Times New Roman" pitchFamily="18" charset="0"/>
              </a:rPr>
              <a:t>Aspecte ale utilizării metodelor imagistice </a:t>
            </a:r>
          </a:p>
          <a:p>
            <a:pPr algn="ctr"/>
            <a:r>
              <a:rPr lang="ro-RO" sz="2400" b="1">
                <a:latin typeface="Times New Roman" pitchFamily="18" charset="0"/>
              </a:rPr>
              <a:t>în chirurgia orală şi maxilo-facială</a:t>
            </a:r>
            <a:r>
              <a:rPr lang="ro-RO" b="1">
                <a:latin typeface="Times New Roman" pitchFamily="18" charset="0"/>
              </a:rPr>
              <a:t> </a:t>
            </a:r>
            <a:endParaRPr lang="ru-RU" b="1">
              <a:latin typeface="Times New Roman"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Содержимое 2"/>
          <p:cNvSpPr>
            <a:spLocks noGrp="1"/>
          </p:cNvSpPr>
          <p:nvPr>
            <p:ph idx="1"/>
          </p:nvPr>
        </p:nvSpPr>
        <p:spPr>
          <a:xfrm>
            <a:off x="1571572" y="500042"/>
            <a:ext cx="7572428" cy="4000508"/>
          </a:xfrm>
        </p:spPr>
        <p:txBody>
          <a:bodyPr/>
          <a:lstStyle/>
          <a:p>
            <a:pPr eaLnBrk="1" hangingPunct="1">
              <a:buFont typeface="Wingdings 2" pitchFamily="18" charset="2"/>
              <a:buNone/>
            </a:pPr>
            <a:r>
              <a:rPr lang="ro-RO" dirty="0" smtClean="0">
                <a:solidFill>
                  <a:schemeClr val="bg1"/>
                </a:solidFill>
              </a:rPr>
              <a:t>		</a:t>
            </a:r>
            <a:r>
              <a:rPr lang="ro-RO" dirty="0" smtClean="0">
                <a:solidFill>
                  <a:schemeClr val="bg1"/>
                </a:solidFill>
              </a:rPr>
              <a:t> </a:t>
            </a:r>
            <a:r>
              <a:rPr lang="ro-RO" dirty="0" smtClean="0">
                <a:solidFill>
                  <a:schemeClr val="bg1"/>
                </a:solidFill>
              </a:rPr>
              <a:t>   </a:t>
            </a:r>
            <a:r>
              <a:rPr lang="ro-RO" dirty="0" smtClean="0">
                <a:solidFill>
                  <a:schemeClr val="bg1"/>
                </a:solidFill>
              </a:rPr>
              <a:t>Prin </a:t>
            </a:r>
            <a:r>
              <a:rPr lang="ro-RO" dirty="0" smtClean="0">
                <a:solidFill>
                  <a:schemeClr val="bg1"/>
                </a:solidFill>
              </a:rPr>
              <a:t>analiza celor </a:t>
            </a:r>
            <a:r>
              <a:rPr lang="en-US" dirty="0" smtClean="0">
                <a:solidFill>
                  <a:schemeClr val="bg1"/>
                </a:solidFill>
              </a:rPr>
              <a:t>223 </a:t>
            </a:r>
            <a:r>
              <a:rPr lang="en-US" dirty="0" err="1" smtClean="0">
                <a:solidFill>
                  <a:schemeClr val="bg1"/>
                </a:solidFill>
              </a:rPr>
              <a:t>imagini</a:t>
            </a:r>
            <a:r>
              <a:rPr lang="en-US" dirty="0" smtClean="0">
                <a:solidFill>
                  <a:schemeClr val="bg1"/>
                </a:solidFill>
              </a:rPr>
              <a:t> </a:t>
            </a:r>
            <a:r>
              <a:rPr lang="en-US" dirty="0" err="1" smtClean="0">
                <a:solidFill>
                  <a:schemeClr val="bg1"/>
                </a:solidFill>
              </a:rPr>
              <a:t>obţinute</a:t>
            </a:r>
            <a:r>
              <a:rPr lang="en-US" dirty="0" smtClean="0">
                <a:solidFill>
                  <a:schemeClr val="bg1"/>
                </a:solidFill>
              </a:rPr>
              <a:t> </a:t>
            </a:r>
            <a:endParaRPr lang="ro-RO" dirty="0" smtClean="0">
              <a:solidFill>
                <a:schemeClr val="bg1"/>
              </a:solidFill>
            </a:endParaRPr>
          </a:p>
          <a:p>
            <a:pPr eaLnBrk="1" hangingPunct="1">
              <a:buFont typeface="Wingdings 2" pitchFamily="18" charset="2"/>
              <a:buNone/>
            </a:pPr>
            <a:r>
              <a:rPr lang="ro-RO" dirty="0" smtClean="0">
                <a:solidFill>
                  <a:schemeClr val="bg1"/>
                </a:solidFill>
              </a:rPr>
              <a:t>		î</a:t>
            </a:r>
            <a:r>
              <a:rPr lang="en-US" dirty="0" smtClean="0">
                <a:solidFill>
                  <a:schemeClr val="bg1"/>
                </a:solidFill>
              </a:rPr>
              <a:t>n format </a:t>
            </a:r>
            <a:r>
              <a:rPr lang="en-US" dirty="0" smtClean="0">
                <a:solidFill>
                  <a:schemeClr val="bg1"/>
                </a:solidFill>
              </a:rPr>
              <a:t>digital la </a:t>
            </a:r>
            <a:r>
              <a:rPr lang="en-US" dirty="0" err="1" smtClean="0">
                <a:solidFill>
                  <a:schemeClr val="bg1"/>
                </a:solidFill>
              </a:rPr>
              <a:t>ortopantomograful</a:t>
            </a:r>
            <a:r>
              <a:rPr lang="en-US" dirty="0" smtClean="0">
                <a:solidFill>
                  <a:schemeClr val="bg1"/>
                </a:solidFill>
              </a:rPr>
              <a:t> </a:t>
            </a:r>
            <a:endParaRPr lang="ro-RO" dirty="0" smtClean="0">
              <a:solidFill>
                <a:schemeClr val="bg1"/>
              </a:solidFill>
            </a:endParaRPr>
          </a:p>
          <a:p>
            <a:pPr eaLnBrk="1" hangingPunct="1">
              <a:buFont typeface="Wingdings 2" pitchFamily="18" charset="2"/>
              <a:buNone/>
            </a:pPr>
            <a:r>
              <a:rPr lang="ro-RO" dirty="0" smtClean="0">
                <a:solidFill>
                  <a:schemeClr val="bg1"/>
                </a:solidFill>
              </a:rPr>
              <a:t>	    </a:t>
            </a:r>
            <a:r>
              <a:rPr lang="en-US" dirty="0" smtClean="0">
                <a:solidFill>
                  <a:schemeClr val="bg1"/>
                </a:solidFill>
              </a:rPr>
              <a:t>ORTOPHOS </a:t>
            </a:r>
            <a:r>
              <a:rPr lang="en-US" dirty="0" smtClean="0">
                <a:solidFill>
                  <a:schemeClr val="bg1"/>
                </a:solidFill>
              </a:rPr>
              <a:t>XG3 “</a:t>
            </a:r>
            <a:r>
              <a:rPr lang="en-US" dirty="0" err="1" smtClean="0">
                <a:solidFill>
                  <a:schemeClr val="bg1"/>
                </a:solidFill>
              </a:rPr>
              <a:t>Sirona</a:t>
            </a:r>
            <a:r>
              <a:rPr lang="en-US" dirty="0" smtClean="0">
                <a:solidFill>
                  <a:schemeClr val="bg1"/>
                </a:solidFill>
              </a:rPr>
              <a:t>” </a:t>
            </a:r>
            <a:r>
              <a:rPr lang="en-US" dirty="0" err="1" smtClean="0">
                <a:solidFill>
                  <a:schemeClr val="bg1"/>
                </a:solidFill>
              </a:rPr>
              <a:t>şi</a:t>
            </a:r>
            <a:r>
              <a:rPr lang="en-US" dirty="0" smtClean="0">
                <a:solidFill>
                  <a:schemeClr val="bg1"/>
                </a:solidFill>
              </a:rPr>
              <a:t> </a:t>
            </a:r>
            <a:r>
              <a:rPr lang="en-US" dirty="0" err="1" smtClean="0">
                <a:solidFill>
                  <a:schemeClr val="bg1"/>
                </a:solidFill>
              </a:rPr>
              <a:t>celor</a:t>
            </a:r>
            <a:r>
              <a:rPr lang="en-US" dirty="0" smtClean="0">
                <a:solidFill>
                  <a:schemeClr val="bg1"/>
                </a:solidFill>
              </a:rPr>
              <a:t> 210 </a:t>
            </a:r>
            <a:endParaRPr lang="ro-RO" dirty="0" smtClean="0">
              <a:solidFill>
                <a:schemeClr val="bg1"/>
              </a:solidFill>
            </a:endParaRPr>
          </a:p>
          <a:p>
            <a:pPr eaLnBrk="1" hangingPunct="1">
              <a:buFont typeface="Wingdings 2" pitchFamily="18" charset="2"/>
              <a:buNone/>
            </a:pPr>
            <a:r>
              <a:rPr lang="ro-RO" dirty="0" smtClean="0">
                <a:solidFill>
                  <a:schemeClr val="bg1"/>
                </a:solidFill>
              </a:rPr>
              <a:t>     r</a:t>
            </a:r>
            <a:r>
              <a:rPr lang="en-US" dirty="0" err="1" smtClean="0">
                <a:solidFill>
                  <a:schemeClr val="bg1"/>
                </a:solidFill>
              </a:rPr>
              <a:t>ealizate</a:t>
            </a:r>
            <a:r>
              <a:rPr lang="ro-RO" dirty="0" smtClean="0">
                <a:solidFill>
                  <a:schemeClr val="bg1"/>
                </a:solidFill>
              </a:rPr>
              <a:t> </a:t>
            </a:r>
            <a:r>
              <a:rPr lang="en-US" dirty="0" err="1" smtClean="0">
                <a:solidFill>
                  <a:schemeClr val="bg1"/>
                </a:solidFill>
              </a:rPr>
              <a:t>pe</a:t>
            </a:r>
            <a:r>
              <a:rPr lang="ro-RO" dirty="0" smtClean="0">
                <a:solidFill>
                  <a:schemeClr val="bg1"/>
                </a:solidFill>
              </a:rPr>
              <a:t> </a:t>
            </a:r>
            <a:r>
              <a:rPr lang="en-US" dirty="0" err="1" smtClean="0">
                <a:solidFill>
                  <a:schemeClr val="bg1"/>
                </a:solidFill>
              </a:rPr>
              <a:t>peliculă</a:t>
            </a:r>
            <a:r>
              <a:rPr lang="en-US" dirty="0" smtClean="0">
                <a:solidFill>
                  <a:schemeClr val="bg1"/>
                </a:solidFill>
              </a:rPr>
              <a:t> </a:t>
            </a:r>
            <a:r>
              <a:rPr lang="ro-RO" dirty="0" smtClean="0">
                <a:solidFill>
                  <a:schemeClr val="bg1"/>
                </a:solidFill>
              </a:rPr>
              <a:t>se poate de </a:t>
            </a:r>
            <a:endParaRPr lang="ro-RO" dirty="0" smtClean="0">
              <a:solidFill>
                <a:schemeClr val="bg1"/>
              </a:solidFill>
            </a:endParaRPr>
          </a:p>
          <a:p>
            <a:pPr eaLnBrk="1" hangingPunct="1">
              <a:buFont typeface="Wingdings 2" pitchFamily="18" charset="2"/>
              <a:buNone/>
            </a:pPr>
            <a:r>
              <a:rPr lang="ro-RO" dirty="0" smtClean="0">
                <a:solidFill>
                  <a:schemeClr val="bg1"/>
                </a:solidFill>
              </a:rPr>
              <a:t>   menţionat</a:t>
            </a:r>
            <a:r>
              <a:rPr lang="ro-RO" dirty="0" smtClean="0">
                <a:solidFill>
                  <a:schemeClr val="bg1"/>
                </a:solidFill>
              </a:rPr>
              <a:t>, </a:t>
            </a:r>
            <a:r>
              <a:rPr lang="ro-RO" dirty="0" smtClean="0">
                <a:solidFill>
                  <a:schemeClr val="bg1"/>
                </a:solidFill>
              </a:rPr>
              <a:t>că </a:t>
            </a:r>
            <a:r>
              <a:rPr lang="ro-RO" dirty="0" smtClean="0">
                <a:solidFill>
                  <a:schemeClr val="bg1"/>
                </a:solidFill>
              </a:rPr>
              <a:t>calitatea imaginii </a:t>
            </a:r>
            <a:endParaRPr lang="ro-RO" dirty="0" smtClean="0">
              <a:solidFill>
                <a:schemeClr val="bg1"/>
              </a:solidFill>
            </a:endParaRPr>
          </a:p>
          <a:p>
            <a:pPr eaLnBrk="1" hangingPunct="1">
              <a:buFont typeface="Wingdings 2" pitchFamily="18" charset="2"/>
              <a:buNone/>
            </a:pPr>
            <a:r>
              <a:rPr lang="ro-RO" dirty="0" smtClean="0">
                <a:solidFill>
                  <a:schemeClr val="bg1"/>
                </a:solidFill>
              </a:rPr>
              <a:t>  digitale  este </a:t>
            </a:r>
            <a:r>
              <a:rPr lang="ro-RO" dirty="0" smtClean="0">
                <a:solidFill>
                  <a:schemeClr val="bg1"/>
                </a:solidFill>
              </a:rPr>
              <a:t>net superioară </a:t>
            </a:r>
            <a:endParaRPr lang="ro-RO" dirty="0" smtClean="0">
              <a:solidFill>
                <a:schemeClr val="bg1"/>
              </a:solidFill>
            </a:endParaRPr>
          </a:p>
          <a:p>
            <a:pPr eaLnBrk="1" hangingPunct="1">
              <a:buFont typeface="Wingdings 2" pitchFamily="18" charset="2"/>
              <a:buNone/>
            </a:pPr>
            <a:r>
              <a:rPr lang="ro-RO" dirty="0" smtClean="0">
                <a:solidFill>
                  <a:schemeClr val="bg1"/>
                </a:solidFill>
              </a:rPr>
              <a:t>celei </a:t>
            </a:r>
            <a:r>
              <a:rPr lang="ro-RO" dirty="0" smtClean="0">
                <a:solidFill>
                  <a:schemeClr val="bg1"/>
                </a:solidFill>
              </a:rPr>
              <a:t>pe peliculă. </a:t>
            </a:r>
          </a:p>
          <a:p>
            <a:pPr eaLnBrk="1" hangingPunct="1">
              <a:buFont typeface="Wingdings 2" pitchFamily="18" charset="2"/>
              <a:buNone/>
            </a:pPr>
            <a:endParaRPr lang="ro-RO" dirty="0" smtClean="0">
              <a:solidFill>
                <a:schemeClr val="bg1"/>
              </a:solidFill>
            </a:endParaRPr>
          </a:p>
          <a:p>
            <a:pPr eaLnBrk="1" hangingPunct="1">
              <a:buFont typeface="Wingdings 2" pitchFamily="18" charset="2"/>
              <a:buNone/>
            </a:pPr>
            <a:r>
              <a:rPr lang="ro-RO" dirty="0" smtClean="0">
                <a:solidFill>
                  <a:schemeClr val="bg1"/>
                </a:solidFill>
              </a:rPr>
              <a:t>		</a:t>
            </a:r>
            <a:endParaRPr lang="ru-RU" dirty="0" smtClean="0">
              <a:solidFill>
                <a:schemeClr val="bg1"/>
              </a:solidFill>
            </a:endParaRPr>
          </a:p>
        </p:txBody>
      </p:sp>
      <p:sp>
        <p:nvSpPr>
          <p:cNvPr id="4" name="Дата 3"/>
          <p:cNvSpPr>
            <a:spLocks noGrp="1"/>
          </p:cNvSpPr>
          <p:nvPr>
            <p:ph type="dt" sz="quarter" idx="10"/>
          </p:nvPr>
        </p:nvSpPr>
        <p:spPr/>
        <p:txBody>
          <a:bodyPr/>
          <a:lstStyle/>
          <a:p>
            <a:pPr>
              <a:defRPr/>
            </a:pPr>
            <a:fld id="{35555033-289D-4F28-A4AC-0B048D570F24}" type="datetime2">
              <a:rPr lang="ro-RO"/>
              <a:pPr>
                <a:defRPr/>
              </a:pPr>
              <a:t>luni, 12 septembrie 2011</a:t>
            </a:fld>
            <a:endParaRPr lang="ru-RU"/>
          </a:p>
        </p:txBody>
      </p:sp>
      <p:sp>
        <p:nvSpPr>
          <p:cNvPr id="5" name="Номер слайда 4"/>
          <p:cNvSpPr>
            <a:spLocks noGrp="1"/>
          </p:cNvSpPr>
          <p:nvPr>
            <p:ph type="sldNum" sz="quarter" idx="12"/>
          </p:nvPr>
        </p:nvSpPr>
        <p:spPr/>
        <p:txBody>
          <a:bodyPr/>
          <a:lstStyle/>
          <a:p>
            <a:pPr>
              <a:defRPr/>
            </a:pPr>
            <a:fld id="{D13B79CD-160C-49E4-9453-04AD8C1F8EB7}" type="slidenum">
              <a:rPr lang="ru-RU"/>
              <a:pPr>
                <a:defRPr/>
              </a:pPr>
              <a:t>10</a:t>
            </a:fld>
            <a:endParaRPr lang="ru-RU"/>
          </a:p>
        </p:txBody>
      </p:sp>
      <p:pic>
        <p:nvPicPr>
          <p:cNvPr id="6" name="Picture 6"/>
          <p:cNvPicPr>
            <a:picLocks noChangeAspect="1" noChangeArrowheads="1"/>
          </p:cNvPicPr>
          <p:nvPr/>
        </p:nvPicPr>
        <p:blipFill>
          <a:blip r:embed="rId2" cstate="print"/>
          <a:srcRect l="10928" t="2333" r="11610" b="3793"/>
          <a:stretch>
            <a:fillRect/>
          </a:stretch>
        </p:blipFill>
        <p:spPr bwMode="auto">
          <a:xfrm>
            <a:off x="6372225" y="4316413"/>
            <a:ext cx="2771775" cy="25415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7" name="Picture 7"/>
          <p:cNvPicPr>
            <a:picLocks noChangeAspect="1" noChangeArrowheads="1"/>
          </p:cNvPicPr>
          <p:nvPr/>
        </p:nvPicPr>
        <p:blipFill>
          <a:blip r:embed="rId2" cstate="print"/>
          <a:srcRect/>
          <a:stretch>
            <a:fillRect/>
          </a:stretch>
        </p:blipFill>
        <p:spPr bwMode="auto">
          <a:xfrm>
            <a:off x="323528" y="4293096"/>
            <a:ext cx="4320530" cy="2160265"/>
          </a:xfrm>
          <a:prstGeom prst="rect">
            <a:avLst/>
          </a:prstGeom>
          <a:noFill/>
          <a:ln w="9525">
            <a:noFill/>
            <a:miter lim="800000"/>
            <a:headEnd/>
            <a:tailEnd/>
          </a:ln>
          <a:effectLst/>
        </p:spPr>
      </p:pic>
      <p:sp>
        <p:nvSpPr>
          <p:cNvPr id="56328" name="Rectangle 8"/>
          <p:cNvSpPr>
            <a:spLocks noGrp="1"/>
          </p:cNvSpPr>
          <p:nvPr>
            <p:ph type="title"/>
          </p:nvPr>
        </p:nvSpPr>
        <p:spPr>
          <a:xfrm>
            <a:off x="2123728" y="0"/>
            <a:ext cx="6717432" cy="926976"/>
          </a:xfrm>
        </p:spPr>
        <p:txBody>
          <a:bodyPr/>
          <a:lstStyle/>
          <a:p>
            <a:r>
              <a:rPr lang="en-US" dirty="0" err="1" smtClean="0">
                <a:solidFill>
                  <a:schemeClr val="bg1"/>
                </a:solidFill>
              </a:rPr>
              <a:t>Calitatea</a:t>
            </a:r>
            <a:r>
              <a:rPr lang="en-US" dirty="0" smtClean="0">
                <a:solidFill>
                  <a:schemeClr val="bg1"/>
                </a:solidFill>
              </a:rPr>
              <a:t> </a:t>
            </a:r>
            <a:r>
              <a:rPr lang="en-US" dirty="0" err="1" smtClean="0">
                <a:solidFill>
                  <a:schemeClr val="bg1"/>
                </a:solidFill>
              </a:rPr>
              <a:t>imaginilor</a:t>
            </a:r>
            <a:endParaRPr lang="ru-RU" dirty="0" smtClean="0">
              <a:solidFill>
                <a:schemeClr val="bg1"/>
              </a:solidFill>
            </a:endParaRPr>
          </a:p>
        </p:txBody>
      </p:sp>
      <p:sp>
        <p:nvSpPr>
          <p:cNvPr id="56329" name="Rectangle 9"/>
          <p:cNvSpPr>
            <a:spLocks noGrp="1"/>
          </p:cNvSpPr>
          <p:nvPr>
            <p:ph type="body" idx="1"/>
          </p:nvPr>
        </p:nvSpPr>
        <p:spPr>
          <a:xfrm>
            <a:off x="1619672" y="3284984"/>
            <a:ext cx="5760640" cy="773757"/>
          </a:xfrm>
        </p:spPr>
        <p:txBody>
          <a:bodyPr/>
          <a:lstStyle/>
          <a:p>
            <a:pPr>
              <a:buNone/>
            </a:pPr>
            <a:r>
              <a:rPr lang="en-US" b="1" dirty="0" smtClean="0">
                <a:solidFill>
                  <a:schemeClr val="bg1"/>
                </a:solidFill>
                <a:latin typeface="Arial" charset="0"/>
              </a:rPr>
              <a:t>	</a:t>
            </a:r>
            <a:r>
              <a:rPr lang="ru-RU" b="1" dirty="0" err="1" smtClean="0">
                <a:solidFill>
                  <a:schemeClr val="bg1"/>
                </a:solidFill>
                <a:latin typeface="Arial" charset="0"/>
              </a:rPr>
              <a:t>Radiografía</a:t>
            </a:r>
            <a:r>
              <a:rPr lang="ru-RU" b="1" dirty="0" smtClean="0">
                <a:solidFill>
                  <a:schemeClr val="bg1"/>
                </a:solidFill>
                <a:latin typeface="Arial" charset="0"/>
              </a:rPr>
              <a:t> </a:t>
            </a:r>
            <a:r>
              <a:rPr lang="ru-RU" b="1" dirty="0" err="1" smtClean="0">
                <a:solidFill>
                  <a:schemeClr val="bg1"/>
                </a:solidFill>
                <a:latin typeface="Arial" charset="0"/>
              </a:rPr>
              <a:t>panorámic</a:t>
            </a:r>
            <a:r>
              <a:rPr lang="ro-RO" b="1" dirty="0" smtClean="0">
                <a:solidFill>
                  <a:schemeClr val="bg1"/>
                </a:solidFill>
                <a:latin typeface="Arial" charset="0"/>
              </a:rPr>
              <a:t>ă</a:t>
            </a:r>
            <a:r>
              <a:rPr lang="ru-RU" dirty="0" smtClean="0">
                <a:solidFill>
                  <a:schemeClr val="bg1"/>
                </a:solidFill>
                <a:latin typeface="Arial" charset="0"/>
              </a:rPr>
              <a:t> </a:t>
            </a:r>
            <a:r>
              <a:rPr lang="ru-RU" dirty="0" err="1" smtClean="0">
                <a:solidFill>
                  <a:schemeClr val="bg1"/>
                </a:solidFill>
                <a:latin typeface="Arial" charset="0"/>
              </a:rPr>
              <a:t>correct</a:t>
            </a:r>
            <a:r>
              <a:rPr lang="ro-RO" dirty="0" smtClean="0">
                <a:solidFill>
                  <a:schemeClr val="bg1"/>
                </a:solidFill>
                <a:latin typeface="Arial" charset="0"/>
              </a:rPr>
              <a:t>ă</a:t>
            </a:r>
            <a:r>
              <a:rPr lang="ru-RU" dirty="0" smtClean="0"/>
              <a:t> </a:t>
            </a:r>
          </a:p>
        </p:txBody>
      </p:sp>
      <p:pic>
        <p:nvPicPr>
          <p:cNvPr id="56330" name="Picture 10"/>
          <p:cNvPicPr>
            <a:picLocks noChangeAspect="1" noChangeArrowheads="1"/>
          </p:cNvPicPr>
          <p:nvPr/>
        </p:nvPicPr>
        <p:blipFill>
          <a:blip r:embed="rId3" cstate="print"/>
          <a:srcRect t="17827" b="10042"/>
          <a:stretch>
            <a:fillRect/>
          </a:stretch>
        </p:blipFill>
        <p:spPr bwMode="auto">
          <a:xfrm>
            <a:off x="4788024" y="4293096"/>
            <a:ext cx="3998668" cy="2160240"/>
          </a:xfrm>
          <a:prstGeom prst="rect">
            <a:avLst/>
          </a:prstGeom>
          <a:noFill/>
          <a:ln w="9525">
            <a:noFill/>
            <a:miter lim="800000"/>
            <a:headEnd/>
            <a:tailEnd/>
          </a:ln>
          <a:effectLst/>
        </p:spPr>
      </p:pic>
      <p:pic>
        <p:nvPicPr>
          <p:cNvPr id="1026" name="Picture 2" descr="G:\DCIM\100PANTI\DSC_0486.JPG"/>
          <p:cNvPicPr>
            <a:picLocks noChangeAspect="1" noChangeArrowheads="1"/>
          </p:cNvPicPr>
          <p:nvPr/>
        </p:nvPicPr>
        <p:blipFill>
          <a:blip r:embed="rId4" cstate="print"/>
          <a:srcRect t="11019" b="12201"/>
          <a:stretch>
            <a:fillRect/>
          </a:stretch>
        </p:blipFill>
        <p:spPr bwMode="auto">
          <a:xfrm>
            <a:off x="4860032" y="1196752"/>
            <a:ext cx="3744416" cy="1911668"/>
          </a:xfrm>
          <a:prstGeom prst="rect">
            <a:avLst/>
          </a:prstGeom>
          <a:noFill/>
        </p:spPr>
      </p:pic>
      <p:pic>
        <p:nvPicPr>
          <p:cNvPr id="1027" name="Picture 3" descr="G:\DCIM\100PANTI\DSC_0487.JPG"/>
          <p:cNvPicPr>
            <a:picLocks noChangeAspect="1" noChangeArrowheads="1"/>
          </p:cNvPicPr>
          <p:nvPr/>
        </p:nvPicPr>
        <p:blipFill>
          <a:blip r:embed="rId5" cstate="print"/>
          <a:srcRect t="18107" b="18107"/>
          <a:stretch>
            <a:fillRect/>
          </a:stretch>
        </p:blipFill>
        <p:spPr bwMode="auto">
          <a:xfrm>
            <a:off x="251520" y="1196752"/>
            <a:ext cx="4464496" cy="189357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285852" y="1071546"/>
            <a:ext cx="8229600" cy="4857784"/>
          </a:xfrm>
        </p:spPr>
        <p:txBody>
          <a:bodyPr/>
          <a:lstStyle/>
          <a:p>
            <a:pPr>
              <a:buNone/>
            </a:pPr>
            <a:r>
              <a:rPr lang="ro-RO" dirty="0" smtClean="0">
                <a:solidFill>
                  <a:schemeClr val="bg1"/>
                </a:solidFill>
              </a:rPr>
              <a:t> 		Informaţia </a:t>
            </a:r>
            <a:r>
              <a:rPr lang="ro-RO" dirty="0" smtClean="0">
                <a:solidFill>
                  <a:schemeClr val="bg1"/>
                </a:solidFill>
              </a:rPr>
              <a:t>digitală are un şir de avantaje </a:t>
            </a:r>
            <a:endParaRPr lang="ro-RO" dirty="0" smtClean="0">
              <a:solidFill>
                <a:schemeClr val="bg1"/>
              </a:solidFill>
            </a:endParaRPr>
          </a:p>
          <a:p>
            <a:pPr>
              <a:buNone/>
            </a:pPr>
            <a:r>
              <a:rPr lang="ro-RO" dirty="0" smtClean="0">
                <a:solidFill>
                  <a:schemeClr val="bg1"/>
                </a:solidFill>
              </a:rPr>
              <a:t>	 </a:t>
            </a:r>
            <a:r>
              <a:rPr lang="ro-RO" dirty="0" smtClean="0">
                <a:solidFill>
                  <a:schemeClr val="bg1"/>
                </a:solidFill>
              </a:rPr>
              <a:t>   începînd </a:t>
            </a:r>
            <a:r>
              <a:rPr lang="ro-RO" dirty="0" smtClean="0">
                <a:solidFill>
                  <a:schemeClr val="bg1"/>
                </a:solidFill>
              </a:rPr>
              <a:t>cu stocarea şi păstrarea ei nelimitată </a:t>
            </a:r>
            <a:endParaRPr lang="ro-RO" dirty="0" smtClean="0">
              <a:solidFill>
                <a:schemeClr val="bg1"/>
              </a:solidFill>
            </a:endParaRPr>
          </a:p>
          <a:p>
            <a:pPr>
              <a:buNone/>
            </a:pPr>
            <a:r>
              <a:rPr lang="ro-RO" dirty="0" smtClean="0">
                <a:solidFill>
                  <a:schemeClr val="bg1"/>
                </a:solidFill>
              </a:rPr>
              <a:t>	 fără </a:t>
            </a:r>
            <a:r>
              <a:rPr lang="ro-RO" dirty="0" smtClean="0">
                <a:solidFill>
                  <a:schemeClr val="bg1"/>
                </a:solidFill>
              </a:rPr>
              <a:t>a se deteriora, pînă la posibilitatea </a:t>
            </a:r>
            <a:endParaRPr lang="ro-RO" dirty="0" smtClean="0">
              <a:solidFill>
                <a:schemeClr val="bg1"/>
              </a:solidFill>
            </a:endParaRPr>
          </a:p>
          <a:p>
            <a:pPr>
              <a:buNone/>
            </a:pPr>
            <a:r>
              <a:rPr lang="ro-RO" dirty="0" smtClean="0">
                <a:solidFill>
                  <a:schemeClr val="bg1"/>
                </a:solidFill>
              </a:rPr>
              <a:t>   prelucrării </a:t>
            </a:r>
            <a:r>
              <a:rPr lang="ro-RO" dirty="0" smtClean="0">
                <a:solidFill>
                  <a:schemeClr val="bg1"/>
                </a:solidFill>
              </a:rPr>
              <a:t>ei cu o mulţime de </a:t>
            </a:r>
            <a:endParaRPr lang="ro-RO" dirty="0" smtClean="0">
              <a:solidFill>
                <a:schemeClr val="bg1"/>
              </a:solidFill>
            </a:endParaRPr>
          </a:p>
          <a:p>
            <a:pPr>
              <a:buNone/>
            </a:pPr>
            <a:r>
              <a:rPr lang="ro-RO" dirty="0" smtClean="0">
                <a:solidFill>
                  <a:schemeClr val="bg1"/>
                </a:solidFill>
              </a:rPr>
              <a:t>  posibilităţi </a:t>
            </a:r>
            <a:r>
              <a:rPr lang="ro-RO" dirty="0" smtClean="0">
                <a:solidFill>
                  <a:schemeClr val="bg1"/>
                </a:solidFill>
              </a:rPr>
              <a:t>pe care </a:t>
            </a:r>
            <a:r>
              <a:rPr lang="ro-RO" dirty="0" smtClean="0">
                <a:solidFill>
                  <a:schemeClr val="bg1"/>
                </a:solidFill>
              </a:rPr>
              <a:t>le </a:t>
            </a:r>
            <a:r>
              <a:rPr lang="ro-RO" dirty="0" smtClean="0">
                <a:solidFill>
                  <a:schemeClr val="bg1"/>
                </a:solidFill>
              </a:rPr>
              <a:t>oferă </a:t>
            </a:r>
            <a:endParaRPr lang="ro-RO" dirty="0" smtClean="0">
              <a:solidFill>
                <a:schemeClr val="bg1"/>
              </a:solidFill>
            </a:endParaRPr>
          </a:p>
          <a:p>
            <a:pPr>
              <a:buNone/>
            </a:pPr>
            <a:r>
              <a:rPr lang="ro-RO" dirty="0" smtClean="0">
                <a:solidFill>
                  <a:schemeClr val="bg1"/>
                </a:solidFill>
              </a:rPr>
              <a:t> programul </a:t>
            </a:r>
            <a:r>
              <a:rPr lang="ro-RO" dirty="0" smtClean="0">
                <a:solidFill>
                  <a:schemeClr val="bg1"/>
                </a:solidFill>
              </a:rPr>
              <a:t>de lucru </a:t>
            </a:r>
            <a:endParaRPr lang="ro-RO" dirty="0" smtClean="0">
              <a:solidFill>
                <a:schemeClr val="bg1"/>
              </a:solidFill>
            </a:endParaRPr>
          </a:p>
          <a:p>
            <a:pPr>
              <a:buNone/>
            </a:pPr>
            <a:r>
              <a:rPr lang="ro-RO" dirty="0" smtClean="0">
                <a:solidFill>
                  <a:schemeClr val="bg1"/>
                </a:solidFill>
              </a:rPr>
              <a:t>cu </a:t>
            </a:r>
            <a:r>
              <a:rPr lang="ro-RO" dirty="0" smtClean="0">
                <a:solidFill>
                  <a:schemeClr val="bg1"/>
                </a:solidFill>
              </a:rPr>
              <a:t>imaginea.</a:t>
            </a:r>
            <a:endParaRPr lang="ru-RU" dirty="0" smtClean="0">
              <a:solidFill>
                <a:schemeClr val="bg1"/>
              </a:solidFill>
            </a:endParaRPr>
          </a:p>
          <a:p>
            <a:endParaRPr lang="ro-RO" dirty="0"/>
          </a:p>
        </p:txBody>
      </p:sp>
      <p:sp>
        <p:nvSpPr>
          <p:cNvPr id="4" name="Дата 3"/>
          <p:cNvSpPr>
            <a:spLocks noGrp="1"/>
          </p:cNvSpPr>
          <p:nvPr>
            <p:ph type="dt" sz="half" idx="10"/>
          </p:nvPr>
        </p:nvSpPr>
        <p:spPr/>
        <p:txBody>
          <a:bodyPr/>
          <a:lstStyle/>
          <a:p>
            <a:pPr>
              <a:defRPr/>
            </a:pPr>
            <a:fld id="{FF4BD8BB-B68C-4D90-9188-60ADFE0C32DE}" type="datetime2">
              <a:rPr lang="ro-RO" smtClean="0"/>
              <a:pPr>
                <a:defRPr/>
              </a:pPr>
              <a:t>luni, 12 septembrie 2011</a:t>
            </a:fld>
            <a:endParaRPr lang="ru-RU"/>
          </a:p>
        </p:txBody>
      </p:sp>
      <p:sp>
        <p:nvSpPr>
          <p:cNvPr id="5" name="Номер слайда 4"/>
          <p:cNvSpPr>
            <a:spLocks noGrp="1"/>
          </p:cNvSpPr>
          <p:nvPr>
            <p:ph type="sldNum" sz="quarter" idx="12"/>
          </p:nvPr>
        </p:nvSpPr>
        <p:spPr/>
        <p:txBody>
          <a:bodyPr/>
          <a:lstStyle/>
          <a:p>
            <a:pPr>
              <a:defRPr/>
            </a:pPr>
            <a:fld id="{F2DB3215-2912-4F5B-BE30-21CC1B60A431}" type="slidenum">
              <a:rPr lang="ru-RU" smtClean="0"/>
              <a:pPr>
                <a:defRPr/>
              </a:pPr>
              <a:t>12</a:t>
            </a:fld>
            <a:endParaRPr lang="ru-RU"/>
          </a:p>
        </p:txBody>
      </p:sp>
      <p:pic>
        <p:nvPicPr>
          <p:cNvPr id="6" name="Picture 7"/>
          <p:cNvPicPr>
            <a:picLocks noChangeAspect="1" noChangeArrowheads="1"/>
          </p:cNvPicPr>
          <p:nvPr/>
        </p:nvPicPr>
        <p:blipFill>
          <a:blip r:embed="rId2" cstate="print"/>
          <a:srcRect/>
          <a:stretch>
            <a:fillRect/>
          </a:stretch>
        </p:blipFill>
        <p:spPr bwMode="auto">
          <a:xfrm>
            <a:off x="6786578" y="3929066"/>
            <a:ext cx="2138742" cy="26400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eaLnBrk="1" fontAlgn="auto" hangingPunct="1">
              <a:spcAft>
                <a:spcPts val="0"/>
              </a:spcAft>
              <a:defRPr/>
            </a:pPr>
            <a:r>
              <a:rPr lang="en-US" dirty="0" smtClean="0">
                <a:solidFill>
                  <a:schemeClr val="bg1"/>
                </a:solidFill>
              </a:rPr>
              <a:t>Ca</a:t>
            </a:r>
            <a:r>
              <a:rPr lang="ro-RO" dirty="0" smtClean="0">
                <a:solidFill>
                  <a:schemeClr val="bg1"/>
                </a:solidFill>
              </a:rPr>
              <a:t>z clinic</a:t>
            </a:r>
            <a:br>
              <a:rPr lang="ro-RO" dirty="0" smtClean="0">
                <a:solidFill>
                  <a:schemeClr val="bg1"/>
                </a:solidFill>
              </a:rPr>
            </a:br>
            <a:r>
              <a:rPr lang="ro-RO" dirty="0" smtClean="0">
                <a:solidFill>
                  <a:schemeClr val="bg1"/>
                </a:solidFill>
              </a:rPr>
              <a:t>OPG a Pacientei V. 51 ani</a:t>
            </a:r>
            <a:endParaRPr lang="ru-RU" dirty="0">
              <a:solidFill>
                <a:schemeClr val="bg1"/>
              </a:solidFill>
            </a:endParaRPr>
          </a:p>
        </p:txBody>
      </p:sp>
      <p:pic>
        <p:nvPicPr>
          <p:cNvPr id="31746" name="Picture 2"/>
          <p:cNvPicPr>
            <a:picLocks noGrp="1" noChangeAspect="1" noChangeArrowheads="1"/>
          </p:cNvPicPr>
          <p:nvPr>
            <p:ph idx="1"/>
          </p:nvPr>
        </p:nvPicPr>
        <p:blipFill>
          <a:blip r:embed="rId2" cstate="print"/>
          <a:srcRect/>
          <a:stretch>
            <a:fillRect/>
          </a:stretch>
        </p:blipFill>
        <p:spPr>
          <a:xfrm>
            <a:off x="0" y="2060575"/>
            <a:ext cx="9144000" cy="4797425"/>
          </a:xfrm>
        </p:spPr>
      </p:pic>
      <p:sp>
        <p:nvSpPr>
          <p:cNvPr id="5" name="Дата 4"/>
          <p:cNvSpPr>
            <a:spLocks noGrp="1"/>
          </p:cNvSpPr>
          <p:nvPr>
            <p:ph type="dt" sz="quarter" idx="10"/>
          </p:nvPr>
        </p:nvSpPr>
        <p:spPr/>
        <p:txBody>
          <a:bodyPr/>
          <a:lstStyle/>
          <a:p>
            <a:pPr>
              <a:defRPr/>
            </a:pPr>
            <a:fld id="{BBEC1F4F-9C55-4426-A3F7-18A5938B8525}" type="datetime2">
              <a:rPr lang="ro-RO"/>
              <a:pPr>
                <a:defRPr/>
              </a:pPr>
              <a:t>luni, 12 septembrie 2011</a:t>
            </a:fld>
            <a:endParaRPr lang="ru-RU"/>
          </a:p>
        </p:txBody>
      </p:sp>
      <p:sp>
        <p:nvSpPr>
          <p:cNvPr id="7" name="Номер слайда 6"/>
          <p:cNvSpPr>
            <a:spLocks noGrp="1"/>
          </p:cNvSpPr>
          <p:nvPr>
            <p:ph type="sldNum" sz="quarter" idx="12"/>
          </p:nvPr>
        </p:nvSpPr>
        <p:spPr/>
        <p:txBody>
          <a:bodyPr/>
          <a:lstStyle/>
          <a:p>
            <a:pPr>
              <a:defRPr/>
            </a:pPr>
            <a:fld id="{C144C8BC-0591-460A-9BDA-83DCD2253F77}" type="slidenum">
              <a:rPr lang="ru-RU"/>
              <a:pPr>
                <a:defRPr/>
              </a:pPr>
              <a:t>13</a:t>
            </a:fld>
            <a:endParaRPr lang="ru-RU"/>
          </a:p>
        </p:txBody>
      </p:sp>
      <p:pic>
        <p:nvPicPr>
          <p:cNvPr id="6" name="Picture 2"/>
          <p:cNvPicPr>
            <a:picLocks noChangeAspect="1" noChangeArrowheads="1"/>
          </p:cNvPicPr>
          <p:nvPr/>
        </p:nvPicPr>
        <p:blipFill>
          <a:blip r:embed="rId3" cstate="print"/>
          <a:srcRect/>
          <a:stretch>
            <a:fillRect/>
          </a:stretch>
        </p:blipFill>
        <p:spPr bwMode="auto">
          <a:xfrm>
            <a:off x="0" y="2062163"/>
            <a:ext cx="9144000" cy="47958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4"/>
          <p:cNvSpPr>
            <a:spLocks noGrp="1"/>
          </p:cNvSpPr>
          <p:nvPr>
            <p:ph type="title"/>
          </p:nvPr>
        </p:nvSpPr>
        <p:spPr>
          <a:xfrm>
            <a:off x="500063" y="214313"/>
            <a:ext cx="8229600" cy="1143000"/>
          </a:xfrm>
        </p:spPr>
        <p:txBody>
          <a:bodyPr/>
          <a:lstStyle/>
          <a:p>
            <a:pPr algn="ctr" eaLnBrk="1" hangingPunct="1"/>
            <a:r>
              <a:rPr lang="en-US" sz="2800" smtClean="0">
                <a:solidFill>
                  <a:schemeClr val="bg1"/>
                </a:solidFill>
              </a:rPr>
              <a:t>Ca</a:t>
            </a:r>
            <a:r>
              <a:rPr lang="ro-RO" sz="2800" smtClean="0">
                <a:solidFill>
                  <a:schemeClr val="bg1"/>
                </a:solidFill>
              </a:rPr>
              <a:t>z clinic</a:t>
            </a:r>
            <a:br>
              <a:rPr lang="ro-RO" sz="2800" smtClean="0">
                <a:solidFill>
                  <a:schemeClr val="bg1"/>
                </a:solidFill>
              </a:rPr>
            </a:br>
            <a:r>
              <a:rPr lang="ro-RO" sz="2800" smtClean="0">
                <a:solidFill>
                  <a:schemeClr val="bg1"/>
                </a:solidFill>
              </a:rPr>
              <a:t>OPG a Pacientei V. 51 ani</a:t>
            </a:r>
            <a:br>
              <a:rPr lang="ro-RO" sz="2800" smtClean="0">
                <a:solidFill>
                  <a:schemeClr val="bg1"/>
                </a:solidFill>
              </a:rPr>
            </a:br>
            <a:r>
              <a:rPr lang="ro-RO" sz="2800" smtClean="0">
                <a:solidFill>
                  <a:schemeClr val="bg1"/>
                </a:solidFill>
              </a:rPr>
              <a:t>Planificarea tratamentului</a:t>
            </a:r>
            <a:endParaRPr lang="ru-RU" sz="2800" smtClean="0">
              <a:solidFill>
                <a:schemeClr val="bg1"/>
              </a:solidFill>
            </a:endParaRPr>
          </a:p>
        </p:txBody>
      </p:sp>
      <p:pic>
        <p:nvPicPr>
          <p:cNvPr id="32770" name="Picture 2"/>
          <p:cNvPicPr>
            <a:picLocks noGrp="1" noChangeAspect="1" noChangeArrowheads="1"/>
          </p:cNvPicPr>
          <p:nvPr>
            <p:ph idx="1"/>
          </p:nvPr>
        </p:nvPicPr>
        <p:blipFill>
          <a:blip r:embed="rId2" cstate="print"/>
          <a:srcRect/>
          <a:stretch>
            <a:fillRect/>
          </a:stretch>
        </p:blipFill>
        <p:spPr>
          <a:xfrm>
            <a:off x="0" y="1714500"/>
            <a:ext cx="9144000" cy="5143500"/>
          </a:xfrm>
        </p:spPr>
      </p:pic>
      <p:sp>
        <p:nvSpPr>
          <p:cNvPr id="4" name="Дата 3"/>
          <p:cNvSpPr>
            <a:spLocks noGrp="1"/>
          </p:cNvSpPr>
          <p:nvPr>
            <p:ph type="dt" sz="quarter" idx="10"/>
          </p:nvPr>
        </p:nvSpPr>
        <p:spPr/>
        <p:txBody>
          <a:bodyPr/>
          <a:lstStyle/>
          <a:p>
            <a:pPr>
              <a:defRPr/>
            </a:pPr>
            <a:fld id="{BB0B9453-70F7-4045-8679-1DA4B98B0081}" type="datetime2">
              <a:rPr lang="ro-RO"/>
              <a:pPr>
                <a:defRPr/>
              </a:pPr>
              <a:t>luni, 12 septembrie 2011</a:t>
            </a:fld>
            <a:endParaRPr lang="ru-RU"/>
          </a:p>
        </p:txBody>
      </p:sp>
      <p:sp>
        <p:nvSpPr>
          <p:cNvPr id="6" name="Номер слайда 5"/>
          <p:cNvSpPr>
            <a:spLocks noGrp="1"/>
          </p:cNvSpPr>
          <p:nvPr>
            <p:ph type="sldNum" sz="quarter" idx="12"/>
          </p:nvPr>
        </p:nvSpPr>
        <p:spPr/>
        <p:txBody>
          <a:bodyPr/>
          <a:lstStyle/>
          <a:p>
            <a:pPr>
              <a:defRPr/>
            </a:pPr>
            <a:fld id="{FAE15B48-0044-4555-A75D-B35FD2A1C071}" type="slidenum">
              <a:rPr lang="ru-RU"/>
              <a:pPr>
                <a:defRPr/>
              </a:pPr>
              <a:t>14</a:t>
            </a:fld>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Заголовок 1"/>
          <p:cNvSpPr>
            <a:spLocks noGrp="1"/>
          </p:cNvSpPr>
          <p:nvPr>
            <p:ph type="title"/>
          </p:nvPr>
        </p:nvSpPr>
        <p:spPr>
          <a:xfrm>
            <a:off x="395288" y="404813"/>
            <a:ext cx="8462992" cy="1439862"/>
          </a:xfrm>
        </p:spPr>
        <p:txBody>
          <a:bodyPr/>
          <a:lstStyle/>
          <a:p>
            <a:pPr algn="ctr" eaLnBrk="1" hangingPunct="1"/>
            <a:r>
              <a:rPr lang="ro-RO" sz="1800" dirty="0" smtClean="0">
                <a:solidFill>
                  <a:schemeClr val="bg1"/>
                </a:solidFill>
              </a:rPr>
              <a:t/>
            </a:r>
            <a:br>
              <a:rPr lang="ro-RO" sz="1800" dirty="0" smtClean="0">
                <a:solidFill>
                  <a:schemeClr val="bg1"/>
                </a:solidFill>
              </a:rPr>
            </a:br>
            <a:r>
              <a:rPr lang="ro-RO" sz="1800" dirty="0" smtClean="0">
                <a:solidFill>
                  <a:schemeClr val="bg1"/>
                </a:solidFill>
              </a:rPr>
              <a:t/>
            </a:r>
            <a:br>
              <a:rPr lang="ro-RO" sz="1800" dirty="0" smtClean="0">
                <a:solidFill>
                  <a:schemeClr val="bg1"/>
                </a:solidFill>
              </a:rPr>
            </a:br>
            <a:r>
              <a:rPr lang="ro-RO" sz="1800" dirty="0" smtClean="0">
                <a:solidFill>
                  <a:schemeClr val="bg1"/>
                </a:solidFill>
              </a:rPr>
              <a:t/>
            </a:r>
            <a:br>
              <a:rPr lang="ro-RO" sz="1800" dirty="0" smtClean="0">
                <a:solidFill>
                  <a:schemeClr val="bg1"/>
                </a:solidFill>
              </a:rPr>
            </a:br>
            <a:r>
              <a:rPr lang="ro-RO" sz="1800" dirty="0" smtClean="0">
                <a:solidFill>
                  <a:schemeClr val="bg1"/>
                </a:solidFill>
              </a:rPr>
              <a:t/>
            </a:r>
            <a:br>
              <a:rPr lang="ro-RO" sz="1800" dirty="0" smtClean="0">
                <a:solidFill>
                  <a:schemeClr val="bg1"/>
                </a:solidFill>
              </a:rPr>
            </a:br>
            <a:r>
              <a:rPr lang="ro-RO" sz="1800" dirty="0" smtClean="0">
                <a:solidFill>
                  <a:schemeClr val="bg1"/>
                </a:solidFill>
              </a:rPr>
              <a:t/>
            </a:r>
            <a:br>
              <a:rPr lang="ro-RO" sz="1800" dirty="0" smtClean="0">
                <a:solidFill>
                  <a:schemeClr val="bg1"/>
                </a:solidFill>
              </a:rPr>
            </a:br>
            <a:r>
              <a:rPr lang="ro-RO" sz="1800" dirty="0" smtClean="0">
                <a:solidFill>
                  <a:schemeClr val="bg1"/>
                </a:solidFill>
              </a:rPr>
              <a:t/>
            </a:r>
            <a:br>
              <a:rPr lang="ro-RO" sz="1800" dirty="0" smtClean="0">
                <a:solidFill>
                  <a:schemeClr val="bg1"/>
                </a:solidFill>
              </a:rPr>
            </a:br>
            <a:r>
              <a:rPr lang="ro-RO" sz="1800" dirty="0" smtClean="0">
                <a:solidFill>
                  <a:schemeClr val="bg1"/>
                </a:solidFill>
              </a:rPr>
              <a:t/>
            </a:r>
            <a:br>
              <a:rPr lang="ro-RO" sz="1800" dirty="0" smtClean="0">
                <a:solidFill>
                  <a:schemeClr val="bg1"/>
                </a:solidFill>
              </a:rPr>
            </a:br>
            <a:r>
              <a:rPr lang="ro-RO" sz="1800" dirty="0" smtClean="0">
                <a:solidFill>
                  <a:schemeClr val="bg1"/>
                </a:solidFill>
              </a:rPr>
              <a:t/>
            </a:r>
            <a:br>
              <a:rPr lang="ro-RO" sz="1800" dirty="0" smtClean="0">
                <a:solidFill>
                  <a:schemeClr val="bg1"/>
                </a:solidFill>
              </a:rPr>
            </a:br>
            <a:r>
              <a:rPr lang="ro-RO" sz="1800" dirty="0" smtClean="0">
                <a:solidFill>
                  <a:schemeClr val="bg1"/>
                </a:solidFill>
              </a:rPr>
              <a:t/>
            </a:r>
            <a:br>
              <a:rPr lang="ro-RO" sz="1800" dirty="0" smtClean="0">
                <a:solidFill>
                  <a:schemeClr val="bg1"/>
                </a:solidFill>
              </a:rPr>
            </a:br>
            <a:r>
              <a:rPr lang="ro-RO" sz="1800" dirty="0" smtClean="0">
                <a:solidFill>
                  <a:schemeClr val="bg1"/>
                </a:solidFill>
              </a:rPr>
              <a:t/>
            </a:r>
            <a:br>
              <a:rPr lang="ro-RO" sz="1800" dirty="0" smtClean="0">
                <a:solidFill>
                  <a:schemeClr val="bg1"/>
                </a:solidFill>
              </a:rPr>
            </a:br>
            <a:r>
              <a:rPr lang="ro-RO" sz="1800" dirty="0" smtClean="0">
                <a:solidFill>
                  <a:schemeClr val="bg1"/>
                </a:solidFill>
                <a:latin typeface="Times New Roman" pitchFamily="18" charset="0"/>
                <a:cs typeface="Times New Roman" pitchFamily="18" charset="0"/>
              </a:rPr>
              <a:t>Caz clinic</a:t>
            </a:r>
            <a:br>
              <a:rPr lang="ro-RO" sz="1800" dirty="0" smtClean="0">
                <a:solidFill>
                  <a:schemeClr val="bg1"/>
                </a:solidFill>
                <a:latin typeface="Times New Roman" pitchFamily="18" charset="0"/>
                <a:cs typeface="Times New Roman" pitchFamily="18" charset="0"/>
              </a:rPr>
            </a:br>
            <a:r>
              <a:rPr lang="ro-RO" sz="1800" dirty="0" smtClean="0">
                <a:solidFill>
                  <a:schemeClr val="bg1"/>
                </a:solidFill>
                <a:latin typeface="Times New Roman" pitchFamily="18" charset="0"/>
                <a:cs typeface="Times New Roman" pitchFamily="18" charset="0"/>
              </a:rPr>
              <a:t>Pacient</a:t>
            </a:r>
            <a:r>
              <a:rPr lang="en-US" sz="1800" dirty="0" smtClean="0">
                <a:solidFill>
                  <a:schemeClr val="bg1"/>
                </a:solidFill>
                <a:latin typeface="Times New Roman" pitchFamily="18" charset="0"/>
                <a:cs typeface="Times New Roman" pitchFamily="18" charset="0"/>
              </a:rPr>
              <a:t>a</a:t>
            </a:r>
            <a:r>
              <a:rPr lang="ro-RO" sz="1800" dirty="0" smtClean="0">
                <a:solidFill>
                  <a:schemeClr val="bg1"/>
                </a:solidFill>
                <a:latin typeface="Times New Roman" pitchFamily="18" charset="0"/>
                <a:cs typeface="Times New Roman" pitchFamily="18" charset="0"/>
              </a:rPr>
              <a:t> V. 43 ani </a:t>
            </a:r>
            <a:br>
              <a:rPr lang="ro-RO" sz="1800" dirty="0" smtClean="0">
                <a:solidFill>
                  <a:schemeClr val="bg1"/>
                </a:solidFill>
                <a:latin typeface="Times New Roman" pitchFamily="18" charset="0"/>
                <a:cs typeface="Times New Roman" pitchFamily="18" charset="0"/>
              </a:rPr>
            </a:br>
            <a:r>
              <a:rPr lang="ro-RO" sz="1800" dirty="0" smtClean="0">
                <a:solidFill>
                  <a:schemeClr val="bg1"/>
                </a:solidFill>
                <a:latin typeface="Times New Roman" pitchFamily="18" charset="0"/>
                <a:cs typeface="Times New Roman" pitchFamily="18" charset="0"/>
              </a:rPr>
              <a:t>Dg. Ameloblastom al mandibulei pe dreapta. Stare după operaţia “Rezecţia parţială a mandibulei. Plastia defectului  cu placă reconstructivă din titan şi autotransplant din coastă. </a:t>
            </a:r>
            <a:br>
              <a:rPr lang="ro-RO" sz="1800" dirty="0" smtClean="0">
                <a:solidFill>
                  <a:schemeClr val="bg1"/>
                </a:solidFill>
                <a:latin typeface="Times New Roman" pitchFamily="18" charset="0"/>
                <a:cs typeface="Times New Roman" pitchFamily="18" charset="0"/>
              </a:rPr>
            </a:br>
            <a:r>
              <a:rPr lang="ro-RO" sz="1800" dirty="0" smtClean="0">
                <a:solidFill>
                  <a:schemeClr val="bg1"/>
                </a:solidFill>
                <a:latin typeface="Times New Roman" pitchFamily="18" charset="0"/>
                <a:cs typeface="Times New Roman" pitchFamily="18" charset="0"/>
              </a:rPr>
              <a:t>OPG a Pacientei V. 43 ani postoperator la 1 lună</a:t>
            </a:r>
            <a:r>
              <a:rPr lang="en-US" sz="1800" dirty="0" smtClean="0">
                <a:solidFill>
                  <a:schemeClr val="bg1"/>
                </a:solidFill>
                <a:latin typeface="Times New Roman" pitchFamily="18" charset="0"/>
                <a:cs typeface="Times New Roman" pitchFamily="18" charset="0"/>
              </a:rPr>
              <a:t> </a:t>
            </a:r>
            <a:r>
              <a:rPr lang="ro-RO" sz="1800" dirty="0" smtClean="0">
                <a:solidFill>
                  <a:schemeClr val="bg1"/>
                </a:solidFill>
                <a:latin typeface="Times New Roman" pitchFamily="18" charset="0"/>
                <a:cs typeface="Times New Roman" pitchFamily="18" charset="0"/>
              </a:rPr>
              <a:t>şi la 3 luni </a:t>
            </a:r>
            <a:r>
              <a:rPr lang="ro-RO" sz="1600" dirty="0" smtClean="0">
                <a:solidFill>
                  <a:schemeClr val="bg1"/>
                </a:solidFill>
              </a:rPr>
              <a:t/>
            </a:r>
            <a:br>
              <a:rPr lang="ro-RO" sz="1600" dirty="0" smtClean="0">
                <a:solidFill>
                  <a:schemeClr val="bg1"/>
                </a:solidFill>
              </a:rPr>
            </a:br>
            <a:endParaRPr lang="ru-RU" sz="1600" dirty="0" smtClean="0">
              <a:solidFill>
                <a:schemeClr val="bg1"/>
              </a:solidFill>
            </a:endParaRPr>
          </a:p>
        </p:txBody>
      </p:sp>
      <p:pic>
        <p:nvPicPr>
          <p:cNvPr id="45058" name="Picture 2"/>
          <p:cNvPicPr>
            <a:picLocks noGrp="1" noChangeAspect="1" noChangeArrowheads="1"/>
          </p:cNvPicPr>
          <p:nvPr>
            <p:ph idx="1"/>
          </p:nvPr>
        </p:nvPicPr>
        <p:blipFill>
          <a:blip r:embed="rId2" cstate="print"/>
          <a:srcRect/>
          <a:stretch>
            <a:fillRect/>
          </a:stretch>
        </p:blipFill>
        <p:spPr>
          <a:xfrm>
            <a:off x="0" y="2058459"/>
            <a:ext cx="9144000" cy="4799541"/>
          </a:xfrm>
        </p:spPr>
      </p:pic>
      <p:sp>
        <p:nvSpPr>
          <p:cNvPr id="6" name="Дата 5"/>
          <p:cNvSpPr>
            <a:spLocks noGrp="1"/>
          </p:cNvSpPr>
          <p:nvPr>
            <p:ph type="dt" sz="quarter" idx="10"/>
          </p:nvPr>
        </p:nvSpPr>
        <p:spPr/>
        <p:txBody>
          <a:bodyPr/>
          <a:lstStyle/>
          <a:p>
            <a:pPr>
              <a:defRPr/>
            </a:pPr>
            <a:fld id="{E9B770D3-4197-46A8-91CA-002814B7A817}" type="datetime2">
              <a:rPr lang="ro-RO"/>
              <a:pPr>
                <a:defRPr/>
              </a:pPr>
              <a:t>luni, 12 septembrie 2011</a:t>
            </a:fld>
            <a:endParaRPr lang="ru-RU"/>
          </a:p>
        </p:txBody>
      </p:sp>
      <p:sp>
        <p:nvSpPr>
          <p:cNvPr id="7" name="Номер слайда 6"/>
          <p:cNvSpPr>
            <a:spLocks noGrp="1"/>
          </p:cNvSpPr>
          <p:nvPr>
            <p:ph type="sldNum" sz="quarter" idx="12"/>
          </p:nvPr>
        </p:nvSpPr>
        <p:spPr/>
        <p:txBody>
          <a:bodyPr/>
          <a:lstStyle/>
          <a:p>
            <a:pPr>
              <a:defRPr/>
            </a:pPr>
            <a:fld id="{99CF532A-3F45-4D20-AB55-EAB41C55007E}" type="slidenum">
              <a:rPr lang="ru-RU"/>
              <a:pPr>
                <a:defRPr/>
              </a:pPr>
              <a:t>15</a:t>
            </a:fld>
            <a:endParaRPr lang="ru-RU"/>
          </a:p>
        </p:txBody>
      </p:sp>
      <p:pic>
        <p:nvPicPr>
          <p:cNvPr id="5" name="Picture 2"/>
          <p:cNvPicPr>
            <a:picLocks noChangeAspect="1" noChangeArrowheads="1"/>
          </p:cNvPicPr>
          <p:nvPr/>
        </p:nvPicPr>
        <p:blipFill>
          <a:blip r:embed="rId3" cstate="print"/>
          <a:srcRect/>
          <a:stretch>
            <a:fillRect/>
          </a:stretch>
        </p:blipFill>
        <p:spPr bwMode="auto">
          <a:xfrm>
            <a:off x="0" y="2061987"/>
            <a:ext cx="9144000" cy="4796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Заголовок 1"/>
          <p:cNvSpPr>
            <a:spLocks noGrp="1"/>
          </p:cNvSpPr>
          <p:nvPr>
            <p:ph type="title"/>
          </p:nvPr>
        </p:nvSpPr>
        <p:spPr/>
        <p:txBody>
          <a:bodyPr/>
          <a:lstStyle/>
          <a:p>
            <a:pPr algn="ctr" eaLnBrk="1" hangingPunct="1"/>
            <a:r>
              <a:rPr lang="ro-RO" sz="3600" smtClean="0">
                <a:solidFill>
                  <a:schemeClr val="bg1"/>
                </a:solidFill>
              </a:rPr>
              <a:t>Caz clinic</a:t>
            </a:r>
            <a:br>
              <a:rPr lang="ro-RO" sz="3600" smtClean="0">
                <a:solidFill>
                  <a:schemeClr val="bg1"/>
                </a:solidFill>
              </a:rPr>
            </a:br>
            <a:r>
              <a:rPr lang="ro-RO" sz="3600" smtClean="0">
                <a:solidFill>
                  <a:schemeClr val="bg1"/>
                </a:solidFill>
              </a:rPr>
              <a:t>Radiografia ATM a Pacientei V. 43 ani</a:t>
            </a:r>
            <a:endParaRPr lang="ru-RU" sz="3600" smtClean="0">
              <a:solidFill>
                <a:schemeClr val="bg1"/>
              </a:solidFill>
            </a:endParaRPr>
          </a:p>
        </p:txBody>
      </p:sp>
      <p:pic>
        <p:nvPicPr>
          <p:cNvPr id="46082" name="Picture 2"/>
          <p:cNvPicPr>
            <a:picLocks noGrp="1" noChangeAspect="1" noChangeArrowheads="1"/>
          </p:cNvPicPr>
          <p:nvPr>
            <p:ph idx="1"/>
          </p:nvPr>
        </p:nvPicPr>
        <p:blipFill>
          <a:blip r:embed="rId2" cstate="print"/>
          <a:srcRect/>
          <a:stretch>
            <a:fillRect/>
          </a:stretch>
        </p:blipFill>
        <p:spPr>
          <a:xfrm>
            <a:off x="0" y="2071679"/>
            <a:ext cx="9165974" cy="4786322"/>
          </a:xfrm>
        </p:spPr>
      </p:pic>
      <p:sp>
        <p:nvSpPr>
          <p:cNvPr id="4" name="Дата 3"/>
          <p:cNvSpPr>
            <a:spLocks noGrp="1"/>
          </p:cNvSpPr>
          <p:nvPr>
            <p:ph type="dt" sz="quarter" idx="10"/>
          </p:nvPr>
        </p:nvSpPr>
        <p:spPr/>
        <p:txBody>
          <a:bodyPr/>
          <a:lstStyle/>
          <a:p>
            <a:pPr>
              <a:defRPr/>
            </a:pPr>
            <a:fld id="{91237E92-083F-4461-9E28-99B5CDD5DE28}" type="datetime2">
              <a:rPr lang="ro-RO"/>
              <a:pPr>
                <a:defRPr/>
              </a:pPr>
              <a:t>luni, 12 septembrie 2011</a:t>
            </a:fld>
            <a:endParaRPr lang="ru-RU"/>
          </a:p>
        </p:txBody>
      </p:sp>
      <p:sp>
        <p:nvSpPr>
          <p:cNvPr id="5" name="Номер слайда 4"/>
          <p:cNvSpPr>
            <a:spLocks noGrp="1"/>
          </p:cNvSpPr>
          <p:nvPr>
            <p:ph type="sldNum" sz="quarter" idx="12"/>
          </p:nvPr>
        </p:nvSpPr>
        <p:spPr/>
        <p:txBody>
          <a:bodyPr/>
          <a:lstStyle/>
          <a:p>
            <a:pPr>
              <a:defRPr/>
            </a:pPr>
            <a:fld id="{6A459252-DB5E-42C3-AE9F-BAA578E9B5E6}" type="slidenum">
              <a:rPr lang="ru-RU"/>
              <a:pPr>
                <a:defRPr/>
              </a:pPr>
              <a:t>16</a:t>
            </a:fld>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Содержимое 2"/>
          <p:cNvSpPr>
            <a:spLocks noGrp="1"/>
          </p:cNvSpPr>
          <p:nvPr>
            <p:ph idx="1"/>
          </p:nvPr>
        </p:nvSpPr>
        <p:spPr>
          <a:xfrm>
            <a:off x="2928938" y="142875"/>
            <a:ext cx="6215062" cy="6715125"/>
          </a:xfrm>
        </p:spPr>
        <p:txBody>
          <a:bodyPr/>
          <a:lstStyle/>
          <a:p>
            <a:pPr marL="188913" lvl="1" indent="382588" eaLnBrk="1" hangingPunct="1">
              <a:buFont typeface="Wingdings 2" pitchFamily="18" charset="2"/>
              <a:buNone/>
            </a:pPr>
            <a:r>
              <a:rPr lang="ro-RO" sz="2600" smtClean="0">
                <a:solidFill>
                  <a:schemeClr val="bg1"/>
                </a:solidFill>
              </a:rPr>
              <a:t>Totuşi în unele situaţii clinice </a:t>
            </a:r>
          </a:p>
          <a:p>
            <a:pPr marL="188913" lvl="1" indent="382588" eaLnBrk="1" hangingPunct="1">
              <a:buFont typeface="Wingdings 2" pitchFamily="18" charset="2"/>
              <a:buNone/>
            </a:pPr>
            <a:r>
              <a:rPr lang="ro-RO" sz="2600" smtClean="0">
                <a:solidFill>
                  <a:srgbClr val="FFFF00"/>
                </a:solidFill>
              </a:rPr>
              <a:t>(dinte inclus, fracturi cu deplasare pronunţată, fracturi de condil cu luxaţie, tumori odontogene şi neodontogene, chisturi masive extraosoase ce interesează formaţiunile anatomice învecinate etc..) </a:t>
            </a:r>
          </a:p>
          <a:p>
            <a:pPr marL="188913" lvl="1" indent="382588" eaLnBrk="1" hangingPunct="1">
              <a:buFont typeface="Wingdings 2" pitchFamily="18" charset="2"/>
              <a:buNone/>
            </a:pPr>
            <a:r>
              <a:rPr lang="ro-RO" sz="2600" smtClean="0">
                <a:solidFill>
                  <a:schemeClr val="bg1"/>
                </a:solidFill>
              </a:rPr>
              <a:t>investigarea pacientului doar prin OPG ne oferă informaţii insuficiente, false, din motivul suprapunerii structurilor anatomice, care pot fi interpretate greşit. </a:t>
            </a:r>
          </a:p>
          <a:p>
            <a:pPr marL="188913" lvl="1" indent="382588" eaLnBrk="1" hangingPunct="1">
              <a:buFont typeface="Wingdings 2" pitchFamily="18" charset="2"/>
              <a:buNone/>
            </a:pPr>
            <a:r>
              <a:rPr lang="ro-RO" sz="2600" smtClean="0">
                <a:solidFill>
                  <a:schemeClr val="bg1"/>
                </a:solidFill>
              </a:rPr>
              <a:t>Aceasta la rîndul său duce la unele dificultăţi de diagnostic.</a:t>
            </a:r>
            <a:endParaRPr lang="ru-RU" sz="2600" smtClean="0">
              <a:solidFill>
                <a:schemeClr val="bg1"/>
              </a:solidFill>
            </a:endParaRPr>
          </a:p>
          <a:p>
            <a:pPr eaLnBrk="1" hangingPunct="1"/>
            <a:endParaRPr lang="ro-RO" smtClean="0">
              <a:solidFill>
                <a:schemeClr val="bg1"/>
              </a:solidFill>
            </a:endParaRPr>
          </a:p>
        </p:txBody>
      </p:sp>
      <p:sp>
        <p:nvSpPr>
          <p:cNvPr id="4" name="Дата 3"/>
          <p:cNvSpPr>
            <a:spLocks noGrp="1"/>
          </p:cNvSpPr>
          <p:nvPr>
            <p:ph type="dt" sz="quarter" idx="10"/>
          </p:nvPr>
        </p:nvSpPr>
        <p:spPr/>
        <p:txBody>
          <a:bodyPr/>
          <a:lstStyle/>
          <a:p>
            <a:pPr>
              <a:defRPr/>
            </a:pPr>
            <a:fld id="{3D92F2BC-3035-42C7-A978-6975948D52F5}" type="datetime2">
              <a:rPr lang="ro-RO"/>
              <a:pPr>
                <a:defRPr/>
              </a:pPr>
              <a:t>luni, 12 septembrie 2011</a:t>
            </a:fld>
            <a:endParaRPr lang="ru-RU"/>
          </a:p>
        </p:txBody>
      </p:sp>
      <p:sp>
        <p:nvSpPr>
          <p:cNvPr id="5" name="Номер слайда 4"/>
          <p:cNvSpPr>
            <a:spLocks noGrp="1"/>
          </p:cNvSpPr>
          <p:nvPr>
            <p:ph type="sldNum" sz="quarter" idx="12"/>
          </p:nvPr>
        </p:nvSpPr>
        <p:spPr/>
        <p:txBody>
          <a:bodyPr/>
          <a:lstStyle/>
          <a:p>
            <a:pPr>
              <a:defRPr/>
            </a:pPr>
            <a:fld id="{89D6D142-7501-4F50-B7F3-F8C7BE106CCD}" type="slidenum">
              <a:rPr lang="ru-RU" smtClean="0"/>
              <a:pPr>
                <a:defRPr/>
              </a:pPr>
              <a:t>17</a:t>
            </a:fld>
            <a:endParaRPr lang="ru-RU"/>
          </a:p>
        </p:txBody>
      </p:sp>
      <p:pic>
        <p:nvPicPr>
          <p:cNvPr id="6" name="Picture 2" descr="Picture 501"/>
          <p:cNvPicPr>
            <a:picLocks noChangeAspect="1" noChangeArrowheads="1"/>
          </p:cNvPicPr>
          <p:nvPr/>
        </p:nvPicPr>
        <p:blipFill>
          <a:blip r:embed="rId2" cstate="print"/>
          <a:srcRect/>
          <a:stretch>
            <a:fillRect/>
          </a:stretch>
        </p:blipFill>
        <p:spPr bwMode="auto">
          <a:xfrm>
            <a:off x="0" y="0"/>
            <a:ext cx="3038475" cy="2286000"/>
          </a:xfrm>
          <a:prstGeom prst="rect">
            <a:avLst/>
          </a:prstGeom>
          <a:noFill/>
          <a:ln w="9525">
            <a:noFill/>
            <a:miter lim="800000"/>
            <a:headEnd/>
            <a:tailEnd/>
          </a:ln>
        </p:spPr>
      </p:pic>
      <p:pic>
        <p:nvPicPr>
          <p:cNvPr id="7" name="Picture 3" descr="nou 149"/>
          <p:cNvPicPr>
            <a:picLocks noChangeAspect="1" noChangeArrowheads="1"/>
          </p:cNvPicPr>
          <p:nvPr/>
        </p:nvPicPr>
        <p:blipFill>
          <a:blip r:embed="rId3" cstate="print"/>
          <a:srcRect/>
          <a:stretch>
            <a:fillRect/>
          </a:stretch>
        </p:blipFill>
        <p:spPr bwMode="auto">
          <a:xfrm>
            <a:off x="0" y="2160588"/>
            <a:ext cx="3071813" cy="2324100"/>
          </a:xfrm>
          <a:prstGeom prst="rect">
            <a:avLst/>
          </a:prstGeom>
          <a:noFill/>
          <a:ln w="9525">
            <a:noFill/>
            <a:miter lim="800000"/>
            <a:headEnd/>
            <a:tailEnd/>
          </a:ln>
        </p:spPr>
      </p:pic>
      <p:pic>
        <p:nvPicPr>
          <p:cNvPr id="8" name="Picture 4" descr="nou 156"/>
          <p:cNvPicPr>
            <a:picLocks noChangeAspect="1" noChangeArrowheads="1"/>
          </p:cNvPicPr>
          <p:nvPr/>
        </p:nvPicPr>
        <p:blipFill>
          <a:blip r:embed="rId4" cstate="print"/>
          <a:srcRect/>
          <a:stretch>
            <a:fillRect/>
          </a:stretch>
        </p:blipFill>
        <p:spPr bwMode="auto">
          <a:xfrm>
            <a:off x="0" y="4527550"/>
            <a:ext cx="3071813" cy="2330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214313"/>
            <a:ext cx="9001125" cy="6643687"/>
          </a:xfrm>
        </p:spPr>
        <p:txBody>
          <a:bodyPr>
            <a:normAutofit fontScale="92500"/>
          </a:bodyPr>
          <a:lstStyle/>
          <a:p>
            <a:pPr marL="274320" indent="-274320" eaLnBrk="1" fontAlgn="auto" hangingPunct="1">
              <a:spcAft>
                <a:spcPts val="0"/>
              </a:spcAft>
              <a:buClr>
                <a:schemeClr val="accent3"/>
              </a:buClr>
              <a:buFont typeface="Wingdings 2"/>
              <a:buNone/>
              <a:defRPr/>
            </a:pPr>
            <a:r>
              <a:rPr lang="ro-RO" dirty="0" smtClean="0">
                <a:solidFill>
                  <a:schemeClr val="bg1"/>
                </a:solidFill>
              </a:rPr>
              <a:t> </a:t>
            </a:r>
            <a:endParaRPr lang="ru-RU" dirty="0" smtClean="0">
              <a:solidFill>
                <a:schemeClr val="bg1"/>
              </a:solidFill>
            </a:endParaRPr>
          </a:p>
          <a:p>
            <a:pPr eaLnBrk="1" fontAlgn="auto" hangingPunct="1">
              <a:spcAft>
                <a:spcPts val="0"/>
              </a:spcAft>
              <a:buClr>
                <a:schemeClr val="accent3"/>
              </a:buClr>
              <a:buFont typeface="Wingdings 2"/>
              <a:buNone/>
              <a:defRPr/>
            </a:pPr>
            <a:r>
              <a:rPr lang="ro-RO" dirty="0" smtClean="0">
                <a:solidFill>
                  <a:schemeClr val="bg1"/>
                </a:solidFill>
              </a:rPr>
              <a:t>	</a:t>
            </a:r>
            <a:r>
              <a:rPr lang="ro-RO" dirty="0" smtClean="0">
                <a:solidFill>
                  <a:schemeClr val="bg1"/>
                </a:solidFill>
              </a:rPr>
              <a:t>	Prin </a:t>
            </a:r>
            <a:r>
              <a:rPr lang="ro-RO" dirty="0" smtClean="0">
                <a:solidFill>
                  <a:schemeClr val="bg1"/>
                </a:solidFill>
              </a:rPr>
              <a:t>urmare, apreciem că efectuarea OPG combină în sine şi unele </a:t>
            </a:r>
            <a:r>
              <a:rPr lang="ro-RO" dirty="0" smtClean="0">
                <a:solidFill>
                  <a:schemeClr val="bg1"/>
                </a:solidFill>
              </a:rPr>
              <a:t>neajunsuri datorită suprapunerii planurilor anatomice.</a:t>
            </a:r>
            <a:endParaRPr lang="ro-RO" dirty="0" smtClean="0">
              <a:solidFill>
                <a:schemeClr val="bg1"/>
              </a:solidFill>
            </a:endParaRPr>
          </a:p>
          <a:p>
            <a:pPr eaLnBrk="1" fontAlgn="auto" hangingPunct="1">
              <a:spcAft>
                <a:spcPts val="0"/>
              </a:spcAft>
              <a:buClr>
                <a:schemeClr val="accent3"/>
              </a:buClr>
              <a:buFont typeface="Wingdings 2"/>
              <a:buNone/>
              <a:defRPr/>
            </a:pPr>
            <a:r>
              <a:rPr lang="ro-RO" dirty="0" smtClean="0">
                <a:solidFill>
                  <a:schemeClr val="bg1"/>
                </a:solidFill>
              </a:rPr>
              <a:t>		</a:t>
            </a:r>
            <a:r>
              <a:rPr lang="en-US" dirty="0" err="1" smtClean="0">
                <a:solidFill>
                  <a:schemeClr val="bg1"/>
                </a:solidFill>
              </a:rPr>
              <a:t>Astfel</a:t>
            </a:r>
            <a:r>
              <a:rPr lang="en-US" dirty="0" smtClean="0">
                <a:solidFill>
                  <a:schemeClr val="bg1"/>
                </a:solidFill>
              </a:rPr>
              <a:t>,  </a:t>
            </a:r>
            <a:r>
              <a:rPr lang="en-US" dirty="0" err="1" smtClean="0">
                <a:solidFill>
                  <a:schemeClr val="bg1"/>
                </a:solidFill>
              </a:rPr>
              <a:t>apar</a:t>
            </a:r>
            <a:r>
              <a:rPr lang="en-US" dirty="0" smtClean="0">
                <a:solidFill>
                  <a:schemeClr val="bg1"/>
                </a:solidFill>
              </a:rPr>
              <a:t>  o </a:t>
            </a:r>
            <a:r>
              <a:rPr lang="en-US" dirty="0" err="1" smtClean="0">
                <a:solidFill>
                  <a:schemeClr val="bg1"/>
                </a:solidFill>
              </a:rPr>
              <a:t>serie</a:t>
            </a:r>
            <a:r>
              <a:rPr lang="en-US" dirty="0" smtClean="0">
                <a:solidFill>
                  <a:schemeClr val="bg1"/>
                </a:solidFill>
              </a:rPr>
              <a:t> de </a:t>
            </a:r>
            <a:r>
              <a:rPr lang="en-US" dirty="0" err="1" smtClean="0">
                <a:solidFill>
                  <a:schemeClr val="bg1"/>
                </a:solidFill>
              </a:rPr>
              <a:t>întrebări</a:t>
            </a:r>
            <a:r>
              <a:rPr lang="en-US" dirty="0" smtClean="0">
                <a:solidFill>
                  <a:schemeClr val="bg1"/>
                </a:solidFill>
              </a:rPr>
              <a:t> la care </a:t>
            </a:r>
            <a:r>
              <a:rPr lang="en-US" dirty="0" err="1" smtClean="0">
                <a:solidFill>
                  <a:schemeClr val="bg1"/>
                </a:solidFill>
              </a:rPr>
              <a:t>doar</a:t>
            </a:r>
            <a:r>
              <a:rPr lang="en-US" dirty="0" smtClean="0">
                <a:solidFill>
                  <a:schemeClr val="bg1"/>
                </a:solidFill>
              </a:rPr>
              <a:t> </a:t>
            </a:r>
            <a:r>
              <a:rPr lang="en-US" dirty="0" err="1" smtClean="0">
                <a:solidFill>
                  <a:schemeClr val="bg1"/>
                </a:solidFill>
              </a:rPr>
              <a:t>examenul</a:t>
            </a:r>
            <a:r>
              <a:rPr lang="en-US" dirty="0" smtClean="0">
                <a:solidFill>
                  <a:schemeClr val="bg1"/>
                </a:solidFill>
              </a:rPr>
              <a:t>  </a:t>
            </a:r>
            <a:r>
              <a:rPr lang="en-US" dirty="0" err="1" smtClean="0">
                <a:solidFill>
                  <a:schemeClr val="bg1"/>
                </a:solidFill>
              </a:rPr>
              <a:t>prin</a:t>
            </a:r>
            <a:r>
              <a:rPr lang="en-US" dirty="0" smtClean="0">
                <a:solidFill>
                  <a:schemeClr val="bg1"/>
                </a:solidFill>
              </a:rPr>
              <a:t> OPG nu ne </a:t>
            </a:r>
            <a:r>
              <a:rPr lang="en-US" dirty="0" err="1" smtClean="0">
                <a:solidFill>
                  <a:schemeClr val="bg1"/>
                </a:solidFill>
              </a:rPr>
              <a:t>poate</a:t>
            </a:r>
            <a:r>
              <a:rPr lang="en-US" dirty="0" smtClean="0">
                <a:solidFill>
                  <a:schemeClr val="bg1"/>
                </a:solidFill>
              </a:rPr>
              <a:t> </a:t>
            </a:r>
            <a:r>
              <a:rPr lang="en-US" dirty="0" err="1" smtClean="0">
                <a:solidFill>
                  <a:schemeClr val="bg1"/>
                </a:solidFill>
              </a:rPr>
              <a:t>oferi</a:t>
            </a:r>
            <a:r>
              <a:rPr lang="en-US" dirty="0" smtClean="0">
                <a:solidFill>
                  <a:schemeClr val="bg1"/>
                </a:solidFill>
              </a:rPr>
              <a:t> un  </a:t>
            </a:r>
            <a:r>
              <a:rPr lang="en-US" dirty="0" err="1" smtClean="0">
                <a:solidFill>
                  <a:schemeClr val="bg1"/>
                </a:solidFill>
              </a:rPr>
              <a:t>răspuns</a:t>
            </a:r>
            <a:r>
              <a:rPr lang="en-US" dirty="0" smtClean="0">
                <a:solidFill>
                  <a:schemeClr val="bg1"/>
                </a:solidFill>
              </a:rPr>
              <a:t>  </a:t>
            </a:r>
            <a:r>
              <a:rPr lang="en-US" dirty="0" err="1" smtClean="0">
                <a:solidFill>
                  <a:schemeClr val="bg1"/>
                </a:solidFill>
              </a:rPr>
              <a:t>ferm</a:t>
            </a:r>
            <a:r>
              <a:rPr lang="en-US" dirty="0" smtClean="0">
                <a:solidFill>
                  <a:schemeClr val="bg1"/>
                </a:solidFill>
              </a:rPr>
              <a:t> </a:t>
            </a:r>
            <a:r>
              <a:rPr lang="en-US" dirty="0" err="1" smtClean="0">
                <a:solidFill>
                  <a:schemeClr val="bg1"/>
                </a:solidFill>
              </a:rPr>
              <a:t>pentru</a:t>
            </a:r>
            <a:r>
              <a:rPr lang="en-US" dirty="0" smtClean="0">
                <a:solidFill>
                  <a:schemeClr val="bg1"/>
                </a:solidFill>
              </a:rPr>
              <a:t> </a:t>
            </a:r>
            <a:r>
              <a:rPr lang="en-US" dirty="0" err="1" smtClean="0">
                <a:solidFill>
                  <a:schemeClr val="bg1"/>
                </a:solidFill>
              </a:rPr>
              <a:t>planificarea</a:t>
            </a:r>
            <a:r>
              <a:rPr lang="en-US" dirty="0" smtClean="0">
                <a:solidFill>
                  <a:schemeClr val="bg1"/>
                </a:solidFill>
              </a:rPr>
              <a:t> </a:t>
            </a:r>
            <a:r>
              <a:rPr lang="en-US" dirty="0" err="1" smtClean="0">
                <a:solidFill>
                  <a:schemeClr val="bg1"/>
                </a:solidFill>
              </a:rPr>
              <a:t>tratamentului</a:t>
            </a:r>
            <a:r>
              <a:rPr lang="en-US" dirty="0" smtClean="0">
                <a:solidFill>
                  <a:schemeClr val="bg1"/>
                </a:solidFill>
              </a:rPr>
              <a:t> </a:t>
            </a:r>
            <a:r>
              <a:rPr lang="en-US" dirty="0" err="1" smtClean="0">
                <a:solidFill>
                  <a:schemeClr val="bg1"/>
                </a:solidFill>
              </a:rPr>
              <a:t>optim</a:t>
            </a:r>
            <a:r>
              <a:rPr lang="en-US" dirty="0" smtClean="0">
                <a:solidFill>
                  <a:schemeClr val="bg1"/>
                </a:solidFill>
              </a:rPr>
              <a:t>:</a:t>
            </a:r>
            <a:r>
              <a:rPr lang="en-US" b="1" dirty="0" smtClean="0">
                <a:solidFill>
                  <a:schemeClr val="bg1"/>
                </a:solidFill>
              </a:rPr>
              <a:t> </a:t>
            </a:r>
            <a:endParaRPr lang="ro-RO" b="1" dirty="0" smtClean="0">
              <a:solidFill>
                <a:schemeClr val="bg1"/>
              </a:solidFill>
            </a:endParaRPr>
          </a:p>
          <a:p>
            <a:pPr eaLnBrk="1" fontAlgn="auto" hangingPunct="1">
              <a:spcAft>
                <a:spcPts val="0"/>
              </a:spcAft>
              <a:buClr>
                <a:schemeClr val="accent3"/>
              </a:buClr>
              <a:buFont typeface="Wingdings" pitchFamily="2" charset="2"/>
              <a:buChar char="Ø"/>
              <a:defRPr/>
            </a:pPr>
            <a:r>
              <a:rPr lang="en-US" dirty="0" err="1" smtClean="0">
                <a:solidFill>
                  <a:schemeClr val="bg1"/>
                </a:solidFill>
              </a:rPr>
              <a:t>Câte</a:t>
            </a:r>
            <a:r>
              <a:rPr lang="en-US" dirty="0" smtClean="0">
                <a:solidFill>
                  <a:schemeClr val="bg1"/>
                </a:solidFill>
              </a:rPr>
              <a:t> </a:t>
            </a:r>
            <a:r>
              <a:rPr lang="en-US" dirty="0" err="1" smtClean="0">
                <a:solidFill>
                  <a:schemeClr val="bg1"/>
                </a:solidFill>
              </a:rPr>
              <a:t>implanturi</a:t>
            </a:r>
            <a:r>
              <a:rPr lang="en-US" dirty="0" smtClean="0">
                <a:solidFill>
                  <a:schemeClr val="bg1"/>
                </a:solidFill>
              </a:rPr>
              <a:t> </a:t>
            </a:r>
            <a:r>
              <a:rPr lang="en-US" dirty="0" err="1" smtClean="0">
                <a:solidFill>
                  <a:schemeClr val="bg1"/>
                </a:solidFill>
              </a:rPr>
              <a:t>sunt</a:t>
            </a:r>
            <a:r>
              <a:rPr lang="en-US" dirty="0" smtClean="0">
                <a:solidFill>
                  <a:schemeClr val="bg1"/>
                </a:solidFill>
              </a:rPr>
              <a:t> </a:t>
            </a:r>
            <a:r>
              <a:rPr lang="en-US" dirty="0" err="1" smtClean="0">
                <a:solidFill>
                  <a:schemeClr val="bg1"/>
                </a:solidFill>
              </a:rPr>
              <a:t>necesare</a:t>
            </a:r>
            <a:r>
              <a:rPr lang="en-US" dirty="0" smtClean="0">
                <a:solidFill>
                  <a:schemeClr val="bg1"/>
                </a:solidFill>
              </a:rPr>
              <a:t>? </a:t>
            </a:r>
            <a:endParaRPr lang="ro-RO" dirty="0" smtClean="0">
              <a:solidFill>
                <a:schemeClr val="bg1"/>
              </a:solidFill>
            </a:endParaRPr>
          </a:p>
          <a:p>
            <a:pPr eaLnBrk="1" fontAlgn="auto" hangingPunct="1">
              <a:spcAft>
                <a:spcPts val="0"/>
              </a:spcAft>
              <a:buClr>
                <a:schemeClr val="accent3"/>
              </a:buClr>
              <a:buFont typeface="Wingdings" pitchFamily="2" charset="2"/>
              <a:buChar char="Ø"/>
              <a:defRPr/>
            </a:pPr>
            <a:r>
              <a:rPr lang="en-US" dirty="0" smtClean="0">
                <a:solidFill>
                  <a:schemeClr val="bg1"/>
                </a:solidFill>
              </a:rPr>
              <a:t>Este </a:t>
            </a:r>
            <a:r>
              <a:rPr lang="en-US" dirty="0" err="1" smtClean="0">
                <a:solidFill>
                  <a:schemeClr val="bg1"/>
                </a:solidFill>
              </a:rPr>
              <a:t>nevoie</a:t>
            </a:r>
            <a:r>
              <a:rPr lang="en-US" dirty="0" smtClean="0">
                <a:solidFill>
                  <a:schemeClr val="bg1"/>
                </a:solidFill>
              </a:rPr>
              <a:t> de </a:t>
            </a:r>
            <a:r>
              <a:rPr lang="en-US" dirty="0" err="1" smtClean="0">
                <a:solidFill>
                  <a:schemeClr val="bg1"/>
                </a:solidFill>
              </a:rPr>
              <a:t>adiţie</a:t>
            </a:r>
            <a:r>
              <a:rPr lang="en-US" dirty="0" smtClean="0">
                <a:solidFill>
                  <a:schemeClr val="bg1"/>
                </a:solidFill>
              </a:rPr>
              <a:t> de </a:t>
            </a:r>
            <a:r>
              <a:rPr lang="en-US" dirty="0" err="1" smtClean="0">
                <a:solidFill>
                  <a:schemeClr val="bg1"/>
                </a:solidFill>
              </a:rPr>
              <a:t>os</a:t>
            </a:r>
            <a:r>
              <a:rPr lang="en-US" dirty="0" smtClean="0">
                <a:solidFill>
                  <a:schemeClr val="bg1"/>
                </a:solidFill>
              </a:rPr>
              <a:t> </a:t>
            </a:r>
            <a:r>
              <a:rPr lang="en-US" dirty="0" err="1" smtClean="0">
                <a:solidFill>
                  <a:schemeClr val="bg1"/>
                </a:solidFill>
              </a:rPr>
              <a:t>pentru</a:t>
            </a:r>
            <a:r>
              <a:rPr lang="en-US" dirty="0" smtClean="0">
                <a:solidFill>
                  <a:schemeClr val="bg1"/>
                </a:solidFill>
              </a:rPr>
              <a:t> </a:t>
            </a:r>
            <a:r>
              <a:rPr lang="en-US" dirty="0" err="1" smtClean="0">
                <a:solidFill>
                  <a:schemeClr val="bg1"/>
                </a:solidFill>
              </a:rPr>
              <a:t>inserarea</a:t>
            </a:r>
            <a:r>
              <a:rPr lang="en-US" dirty="0" smtClean="0">
                <a:solidFill>
                  <a:schemeClr val="bg1"/>
                </a:solidFill>
              </a:rPr>
              <a:t> </a:t>
            </a:r>
            <a:r>
              <a:rPr lang="en-US" dirty="0" err="1" smtClean="0">
                <a:solidFill>
                  <a:schemeClr val="bg1"/>
                </a:solidFill>
              </a:rPr>
              <a:t>implantului</a:t>
            </a:r>
            <a:r>
              <a:rPr lang="en-US" dirty="0" smtClean="0">
                <a:solidFill>
                  <a:schemeClr val="bg1"/>
                </a:solidFill>
              </a:rPr>
              <a:t>? </a:t>
            </a:r>
            <a:endParaRPr lang="ro-RO" dirty="0" smtClean="0">
              <a:solidFill>
                <a:schemeClr val="bg1"/>
              </a:solidFill>
            </a:endParaRPr>
          </a:p>
          <a:p>
            <a:pPr eaLnBrk="1" fontAlgn="auto" hangingPunct="1">
              <a:spcAft>
                <a:spcPts val="0"/>
              </a:spcAft>
              <a:buClr>
                <a:schemeClr val="accent3"/>
              </a:buClr>
              <a:buFont typeface="Wingdings" pitchFamily="2" charset="2"/>
              <a:buChar char="Ø"/>
              <a:defRPr/>
            </a:pPr>
            <a:r>
              <a:rPr lang="en-US" dirty="0" smtClean="0">
                <a:solidFill>
                  <a:schemeClr val="bg1"/>
                </a:solidFill>
              </a:rPr>
              <a:t>Este </a:t>
            </a:r>
            <a:r>
              <a:rPr lang="en-US" dirty="0" err="1" smtClean="0">
                <a:solidFill>
                  <a:schemeClr val="bg1"/>
                </a:solidFill>
              </a:rPr>
              <a:t>necesară</a:t>
            </a:r>
            <a:r>
              <a:rPr lang="en-US" dirty="0" smtClean="0">
                <a:solidFill>
                  <a:schemeClr val="bg1"/>
                </a:solidFill>
              </a:rPr>
              <a:t> </a:t>
            </a:r>
            <a:r>
              <a:rPr lang="en-US" dirty="0" err="1" smtClean="0">
                <a:solidFill>
                  <a:schemeClr val="bg1"/>
                </a:solidFill>
              </a:rPr>
              <a:t>efectuarea</a:t>
            </a:r>
            <a:r>
              <a:rPr lang="en-US" dirty="0" smtClean="0">
                <a:solidFill>
                  <a:schemeClr val="bg1"/>
                </a:solidFill>
              </a:rPr>
              <a:t> de sinus lifting? </a:t>
            </a:r>
            <a:endParaRPr lang="ro-RO" dirty="0" smtClean="0">
              <a:solidFill>
                <a:schemeClr val="bg1"/>
              </a:solidFill>
            </a:endParaRPr>
          </a:p>
          <a:p>
            <a:pPr eaLnBrk="1" fontAlgn="auto" hangingPunct="1">
              <a:spcAft>
                <a:spcPts val="0"/>
              </a:spcAft>
              <a:buClr>
                <a:schemeClr val="accent3"/>
              </a:buClr>
              <a:buFont typeface="Wingdings" pitchFamily="2" charset="2"/>
              <a:buChar char="Ø"/>
              <a:defRPr/>
            </a:pPr>
            <a:r>
              <a:rPr lang="en-US" dirty="0" err="1" smtClean="0">
                <a:solidFill>
                  <a:schemeClr val="bg1"/>
                </a:solidFill>
              </a:rPr>
              <a:t>Există</a:t>
            </a:r>
            <a:r>
              <a:rPr lang="en-US" dirty="0" smtClean="0">
                <a:solidFill>
                  <a:schemeClr val="bg1"/>
                </a:solidFill>
              </a:rPr>
              <a:t> </a:t>
            </a:r>
            <a:r>
              <a:rPr lang="ro-RO" dirty="0" smtClean="0">
                <a:solidFill>
                  <a:schemeClr val="bg1"/>
                </a:solidFill>
              </a:rPr>
              <a:t> </a:t>
            </a:r>
            <a:r>
              <a:rPr lang="en-US" dirty="0" err="1" smtClean="0">
                <a:solidFill>
                  <a:schemeClr val="bg1"/>
                </a:solidFill>
              </a:rPr>
              <a:t>alte</a:t>
            </a:r>
            <a:r>
              <a:rPr lang="en-US" dirty="0" smtClean="0">
                <a:solidFill>
                  <a:schemeClr val="bg1"/>
                </a:solidFill>
              </a:rPr>
              <a:t> </a:t>
            </a:r>
            <a:r>
              <a:rPr lang="ro-RO" dirty="0" smtClean="0">
                <a:solidFill>
                  <a:schemeClr val="bg1"/>
                </a:solidFill>
              </a:rPr>
              <a:t>întrebări referitor la </a:t>
            </a:r>
            <a:r>
              <a:rPr lang="en-US" dirty="0" smtClean="0">
                <a:solidFill>
                  <a:schemeClr val="bg1"/>
                </a:solidFill>
              </a:rPr>
              <a:t> </a:t>
            </a:r>
            <a:r>
              <a:rPr lang="en-US" dirty="0" err="1" smtClean="0">
                <a:solidFill>
                  <a:schemeClr val="bg1"/>
                </a:solidFill>
              </a:rPr>
              <a:t>dinţii</a:t>
            </a:r>
            <a:r>
              <a:rPr lang="en-US" dirty="0" smtClean="0">
                <a:solidFill>
                  <a:schemeClr val="bg1"/>
                </a:solidFill>
              </a:rPr>
              <a:t>  </a:t>
            </a:r>
            <a:r>
              <a:rPr lang="en-US" dirty="0" err="1" smtClean="0">
                <a:solidFill>
                  <a:schemeClr val="bg1"/>
                </a:solidFill>
              </a:rPr>
              <a:t>incluşi</a:t>
            </a:r>
            <a:r>
              <a:rPr lang="en-US" dirty="0" smtClean="0">
                <a:solidFill>
                  <a:schemeClr val="bg1"/>
                </a:solidFill>
              </a:rPr>
              <a:t>, </a:t>
            </a:r>
            <a:r>
              <a:rPr lang="en-US" dirty="0" err="1" smtClean="0">
                <a:solidFill>
                  <a:schemeClr val="bg1"/>
                </a:solidFill>
              </a:rPr>
              <a:t>chisturi</a:t>
            </a:r>
            <a:r>
              <a:rPr lang="en-US" dirty="0" smtClean="0">
                <a:solidFill>
                  <a:schemeClr val="bg1"/>
                </a:solidFill>
              </a:rPr>
              <a:t>, </a:t>
            </a:r>
            <a:r>
              <a:rPr lang="en-US" dirty="0" err="1" smtClean="0">
                <a:solidFill>
                  <a:schemeClr val="bg1"/>
                </a:solidFill>
              </a:rPr>
              <a:t>fracturi</a:t>
            </a:r>
            <a:r>
              <a:rPr lang="en-US" dirty="0" smtClean="0">
                <a:solidFill>
                  <a:schemeClr val="bg1"/>
                </a:solidFill>
              </a:rPr>
              <a:t> multiple, </a:t>
            </a:r>
            <a:r>
              <a:rPr lang="en-US" dirty="0" err="1" smtClean="0">
                <a:solidFill>
                  <a:schemeClr val="bg1"/>
                </a:solidFill>
              </a:rPr>
              <a:t>cominutive</a:t>
            </a:r>
            <a:r>
              <a:rPr lang="en-US" dirty="0" smtClean="0">
                <a:solidFill>
                  <a:schemeClr val="bg1"/>
                </a:solidFill>
              </a:rPr>
              <a:t> cu </a:t>
            </a:r>
            <a:r>
              <a:rPr lang="en-US" dirty="0" err="1" smtClean="0">
                <a:solidFill>
                  <a:schemeClr val="bg1"/>
                </a:solidFill>
              </a:rPr>
              <a:t>deformare</a:t>
            </a:r>
            <a:r>
              <a:rPr lang="en-US" dirty="0" smtClean="0">
                <a:solidFill>
                  <a:schemeClr val="bg1"/>
                </a:solidFill>
              </a:rPr>
              <a:t> a </a:t>
            </a:r>
            <a:r>
              <a:rPr lang="en-US" dirty="0" err="1" smtClean="0">
                <a:solidFill>
                  <a:schemeClr val="bg1"/>
                </a:solidFill>
              </a:rPr>
              <a:t>scheletului</a:t>
            </a:r>
            <a:r>
              <a:rPr lang="en-US" dirty="0" smtClean="0">
                <a:solidFill>
                  <a:schemeClr val="bg1"/>
                </a:solidFill>
              </a:rPr>
              <a:t> facial, </a:t>
            </a:r>
            <a:r>
              <a:rPr lang="en-US" dirty="0" err="1" smtClean="0">
                <a:solidFill>
                  <a:schemeClr val="bg1"/>
                </a:solidFill>
              </a:rPr>
              <a:t>tumori</a:t>
            </a:r>
            <a:r>
              <a:rPr lang="en-US" dirty="0" smtClean="0">
                <a:solidFill>
                  <a:schemeClr val="bg1"/>
                </a:solidFill>
              </a:rPr>
              <a:t> </a:t>
            </a:r>
            <a:r>
              <a:rPr lang="en-US" dirty="0" err="1" smtClean="0">
                <a:solidFill>
                  <a:schemeClr val="bg1"/>
                </a:solidFill>
              </a:rPr>
              <a:t>odontodene</a:t>
            </a:r>
            <a:r>
              <a:rPr lang="en-US" dirty="0" smtClean="0">
                <a:solidFill>
                  <a:schemeClr val="bg1"/>
                </a:solidFill>
              </a:rPr>
              <a:t> </a:t>
            </a:r>
            <a:r>
              <a:rPr lang="en-US" dirty="0" err="1" smtClean="0">
                <a:solidFill>
                  <a:schemeClr val="bg1"/>
                </a:solidFill>
              </a:rPr>
              <a:t>şi</a:t>
            </a:r>
            <a:r>
              <a:rPr lang="en-US" dirty="0" smtClean="0">
                <a:solidFill>
                  <a:schemeClr val="bg1"/>
                </a:solidFill>
              </a:rPr>
              <a:t> </a:t>
            </a:r>
            <a:r>
              <a:rPr lang="en-US" dirty="0" err="1" smtClean="0">
                <a:solidFill>
                  <a:schemeClr val="bg1"/>
                </a:solidFill>
              </a:rPr>
              <a:t>neodontogene</a:t>
            </a:r>
            <a:r>
              <a:rPr lang="en-US" dirty="0" smtClean="0">
                <a:solidFill>
                  <a:schemeClr val="bg1"/>
                </a:solidFill>
              </a:rPr>
              <a:t> etc. </a:t>
            </a:r>
            <a:endParaRPr lang="ro-RO" dirty="0" smtClean="0">
              <a:solidFill>
                <a:schemeClr val="bg1"/>
              </a:solidFill>
            </a:endParaRPr>
          </a:p>
          <a:p>
            <a:pPr eaLnBrk="1" fontAlgn="auto" hangingPunct="1">
              <a:spcAft>
                <a:spcPts val="0"/>
              </a:spcAft>
              <a:buClr>
                <a:schemeClr val="accent3"/>
              </a:buClr>
              <a:buFont typeface="Wingdings 2"/>
              <a:buNone/>
              <a:defRPr/>
            </a:pPr>
            <a:endParaRPr lang="ro-RO" dirty="0" smtClean="0">
              <a:solidFill>
                <a:schemeClr val="bg1"/>
              </a:solidFill>
            </a:endParaRPr>
          </a:p>
          <a:p>
            <a:pPr eaLnBrk="1" fontAlgn="auto" hangingPunct="1">
              <a:spcAft>
                <a:spcPts val="0"/>
              </a:spcAft>
              <a:buClr>
                <a:schemeClr val="accent3"/>
              </a:buClr>
              <a:buFont typeface="Wingdings 2"/>
              <a:buNone/>
              <a:defRPr/>
            </a:pPr>
            <a:r>
              <a:rPr lang="ro-RO" dirty="0" smtClean="0">
                <a:solidFill>
                  <a:schemeClr val="bg1"/>
                </a:solidFill>
              </a:rPr>
              <a:t>		</a:t>
            </a:r>
            <a:r>
              <a:rPr lang="en-US" dirty="0" err="1" smtClean="0">
                <a:solidFill>
                  <a:schemeClr val="bg1"/>
                </a:solidFill>
              </a:rPr>
              <a:t>Răspunsurile</a:t>
            </a:r>
            <a:r>
              <a:rPr lang="en-US" dirty="0" smtClean="0">
                <a:solidFill>
                  <a:schemeClr val="bg1"/>
                </a:solidFill>
              </a:rPr>
              <a:t> </a:t>
            </a:r>
            <a:r>
              <a:rPr lang="en-US" dirty="0" smtClean="0">
                <a:solidFill>
                  <a:schemeClr val="bg1"/>
                </a:solidFill>
              </a:rPr>
              <a:t>complete la </a:t>
            </a:r>
            <a:r>
              <a:rPr lang="en-US" dirty="0" err="1" smtClean="0">
                <a:solidFill>
                  <a:schemeClr val="bg1"/>
                </a:solidFill>
              </a:rPr>
              <a:t>aceste</a:t>
            </a:r>
            <a:r>
              <a:rPr lang="en-US" dirty="0" smtClean="0">
                <a:solidFill>
                  <a:schemeClr val="bg1"/>
                </a:solidFill>
              </a:rPr>
              <a:t> </a:t>
            </a:r>
            <a:r>
              <a:rPr lang="en-US" dirty="0" err="1" smtClean="0">
                <a:solidFill>
                  <a:schemeClr val="bg1"/>
                </a:solidFill>
              </a:rPr>
              <a:t>întrebări</a:t>
            </a:r>
            <a:r>
              <a:rPr lang="en-US" dirty="0" smtClean="0">
                <a:solidFill>
                  <a:schemeClr val="bg1"/>
                </a:solidFill>
              </a:rPr>
              <a:t> le </a:t>
            </a:r>
            <a:r>
              <a:rPr lang="en-US" dirty="0" err="1" smtClean="0">
                <a:solidFill>
                  <a:schemeClr val="bg1"/>
                </a:solidFill>
              </a:rPr>
              <a:t>putm</a:t>
            </a:r>
            <a:r>
              <a:rPr lang="en-US" dirty="0" smtClean="0">
                <a:solidFill>
                  <a:schemeClr val="bg1"/>
                </a:solidFill>
              </a:rPr>
              <a:t> </a:t>
            </a:r>
            <a:r>
              <a:rPr lang="en-US" dirty="0" err="1" smtClean="0">
                <a:solidFill>
                  <a:schemeClr val="bg1"/>
                </a:solidFill>
              </a:rPr>
              <a:t>avea</a:t>
            </a:r>
            <a:r>
              <a:rPr lang="en-US" dirty="0" smtClean="0">
                <a:solidFill>
                  <a:schemeClr val="bg1"/>
                </a:solidFill>
              </a:rPr>
              <a:t> </a:t>
            </a:r>
            <a:r>
              <a:rPr lang="en-US" dirty="0" err="1" smtClean="0">
                <a:solidFill>
                  <a:schemeClr val="bg1"/>
                </a:solidFill>
              </a:rPr>
              <a:t>doar</a:t>
            </a:r>
            <a:r>
              <a:rPr lang="en-US" dirty="0" smtClean="0">
                <a:solidFill>
                  <a:schemeClr val="bg1"/>
                </a:solidFill>
              </a:rPr>
              <a:t> </a:t>
            </a:r>
            <a:r>
              <a:rPr lang="en-US" dirty="0" err="1" smtClean="0">
                <a:solidFill>
                  <a:schemeClr val="bg1"/>
                </a:solidFill>
              </a:rPr>
              <a:t>în</a:t>
            </a:r>
            <a:r>
              <a:rPr lang="en-US" dirty="0" smtClean="0">
                <a:solidFill>
                  <a:schemeClr val="bg1"/>
                </a:solidFill>
              </a:rPr>
              <a:t> </a:t>
            </a:r>
            <a:r>
              <a:rPr lang="en-US" dirty="0" err="1" smtClean="0">
                <a:solidFill>
                  <a:schemeClr val="bg1"/>
                </a:solidFill>
              </a:rPr>
              <a:t>baza</a:t>
            </a:r>
            <a:r>
              <a:rPr lang="en-US" dirty="0" smtClean="0">
                <a:solidFill>
                  <a:schemeClr val="bg1"/>
                </a:solidFill>
              </a:rPr>
              <a:t> </a:t>
            </a:r>
            <a:r>
              <a:rPr lang="en-US" dirty="0" err="1" smtClean="0">
                <a:solidFill>
                  <a:schemeClr val="bg1"/>
                </a:solidFill>
              </a:rPr>
              <a:t>unei</a:t>
            </a:r>
            <a:r>
              <a:rPr lang="en-US" dirty="0" smtClean="0">
                <a:solidFill>
                  <a:schemeClr val="bg1"/>
                </a:solidFill>
              </a:rPr>
              <a:t> </a:t>
            </a:r>
            <a:r>
              <a:rPr lang="en-US" dirty="0" err="1" smtClean="0">
                <a:solidFill>
                  <a:schemeClr val="bg1"/>
                </a:solidFill>
              </a:rPr>
              <a:t>analize</a:t>
            </a:r>
            <a:r>
              <a:rPr lang="en-US" dirty="0" smtClean="0">
                <a:solidFill>
                  <a:schemeClr val="bg1"/>
                </a:solidFill>
              </a:rPr>
              <a:t> </a:t>
            </a:r>
            <a:r>
              <a:rPr lang="en-US" dirty="0" err="1" smtClean="0">
                <a:solidFill>
                  <a:schemeClr val="bg1"/>
                </a:solidFill>
              </a:rPr>
              <a:t>detaliate</a:t>
            </a:r>
            <a:r>
              <a:rPr lang="en-US" dirty="0" smtClean="0">
                <a:solidFill>
                  <a:schemeClr val="bg1"/>
                </a:solidFill>
              </a:rPr>
              <a:t> a </a:t>
            </a:r>
            <a:r>
              <a:rPr lang="en-US" dirty="0" err="1" smtClean="0">
                <a:solidFill>
                  <a:schemeClr val="bg1"/>
                </a:solidFill>
              </a:rPr>
              <a:t>tomografiei</a:t>
            </a:r>
            <a:r>
              <a:rPr lang="en-US" dirty="0" smtClean="0">
                <a:solidFill>
                  <a:schemeClr val="bg1"/>
                </a:solidFill>
              </a:rPr>
              <a:t> </a:t>
            </a:r>
            <a:r>
              <a:rPr lang="en-US" dirty="0" err="1" smtClean="0">
                <a:solidFill>
                  <a:schemeClr val="bg1"/>
                </a:solidFill>
              </a:rPr>
              <a:t>computerizate</a:t>
            </a:r>
            <a:r>
              <a:rPr lang="en-US" dirty="0" smtClean="0">
                <a:solidFill>
                  <a:schemeClr val="bg1"/>
                </a:solidFill>
              </a:rPr>
              <a:t> (CT) a </a:t>
            </a:r>
            <a:r>
              <a:rPr lang="en-US" dirty="0" err="1" smtClean="0">
                <a:solidFill>
                  <a:schemeClr val="bg1"/>
                </a:solidFill>
              </a:rPr>
              <a:t>pacientului</a:t>
            </a:r>
            <a:r>
              <a:rPr lang="en-US" dirty="0" smtClean="0">
                <a:solidFill>
                  <a:schemeClr val="bg1"/>
                </a:solidFill>
              </a:rPr>
              <a:t>. </a:t>
            </a:r>
            <a:endParaRPr lang="ru-RU" dirty="0" smtClean="0">
              <a:solidFill>
                <a:schemeClr val="bg1"/>
              </a:solidFill>
            </a:endParaRPr>
          </a:p>
          <a:p>
            <a:pPr marL="274320" indent="-274320" eaLnBrk="1" fontAlgn="auto" hangingPunct="1">
              <a:spcAft>
                <a:spcPts val="0"/>
              </a:spcAft>
              <a:buClr>
                <a:schemeClr val="accent3"/>
              </a:buClr>
              <a:buFont typeface="Wingdings 2"/>
              <a:buNone/>
              <a:defRPr/>
            </a:pPr>
            <a:endParaRPr lang="ru-RU" dirty="0">
              <a:solidFill>
                <a:schemeClr val="bg1"/>
              </a:solidFill>
            </a:endParaRPr>
          </a:p>
        </p:txBody>
      </p:sp>
      <p:sp>
        <p:nvSpPr>
          <p:cNvPr id="4" name="Дата 3"/>
          <p:cNvSpPr>
            <a:spLocks noGrp="1"/>
          </p:cNvSpPr>
          <p:nvPr>
            <p:ph type="dt" sz="quarter" idx="10"/>
          </p:nvPr>
        </p:nvSpPr>
        <p:spPr/>
        <p:txBody>
          <a:bodyPr/>
          <a:lstStyle/>
          <a:p>
            <a:pPr>
              <a:defRPr/>
            </a:pPr>
            <a:fld id="{ADC8E429-5176-455B-9B37-95355F809C8D}" type="datetime2">
              <a:rPr lang="ro-RO"/>
              <a:pPr>
                <a:defRPr/>
              </a:pPr>
              <a:t>luni, 12 septembrie 2011</a:t>
            </a:fld>
            <a:endParaRPr lang="ru-RU"/>
          </a:p>
        </p:txBody>
      </p:sp>
      <p:sp>
        <p:nvSpPr>
          <p:cNvPr id="5" name="Номер слайда 4"/>
          <p:cNvSpPr>
            <a:spLocks noGrp="1"/>
          </p:cNvSpPr>
          <p:nvPr>
            <p:ph type="sldNum" sz="quarter" idx="12"/>
          </p:nvPr>
        </p:nvSpPr>
        <p:spPr/>
        <p:txBody>
          <a:bodyPr/>
          <a:lstStyle/>
          <a:p>
            <a:pPr>
              <a:defRPr/>
            </a:pPr>
            <a:fld id="{FB5AEBCE-51C9-4BAD-A3B4-C000FBB6C23A}" type="slidenum">
              <a:rPr lang="ru-RU"/>
              <a:pPr>
                <a:defRPr/>
              </a:pPr>
              <a:t>18</a:t>
            </a:fld>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ctrTitle"/>
          </p:nvPr>
        </p:nvSpPr>
        <p:spPr>
          <a:xfrm>
            <a:off x="533400" y="1371600"/>
            <a:ext cx="7851775" cy="1828800"/>
          </a:xfrm>
        </p:spPr>
        <p:txBody>
          <a:bodyPr/>
          <a:lstStyle/>
          <a:p>
            <a:pPr eaLnBrk="1" hangingPunct="1">
              <a:defRPr/>
            </a:pPr>
            <a:endParaRPr lang="ro-RO"/>
          </a:p>
        </p:txBody>
      </p:sp>
      <p:sp>
        <p:nvSpPr>
          <p:cNvPr id="8" name="Подзаголовок 7"/>
          <p:cNvSpPr>
            <a:spLocks noGrp="1"/>
          </p:cNvSpPr>
          <p:nvPr>
            <p:ph type="subTitle" idx="1"/>
          </p:nvPr>
        </p:nvSpPr>
        <p:spPr>
          <a:xfrm>
            <a:off x="214282" y="714356"/>
            <a:ext cx="8643968" cy="5357850"/>
          </a:xfrm>
        </p:spPr>
        <p:txBody>
          <a:bodyPr/>
          <a:lstStyle/>
          <a:p>
            <a:pPr marL="273050" marR="0" indent="-273050" algn="l" eaLnBrk="1" hangingPunct="1"/>
            <a:r>
              <a:rPr lang="ro-RO" dirty="0" smtClean="0"/>
              <a:t>		</a:t>
            </a:r>
            <a:r>
              <a:rPr lang="en-US" dirty="0" err="1" smtClean="0"/>
              <a:t>Investig</a:t>
            </a:r>
            <a:r>
              <a:rPr lang="ro-RO" dirty="0" smtClean="0"/>
              <a:t>aţi</a:t>
            </a:r>
            <a:r>
              <a:rPr lang="en-US" dirty="0" smtClean="0"/>
              <a:t>a 3D </a:t>
            </a:r>
            <a:r>
              <a:rPr lang="en-US" dirty="0" err="1" smtClean="0"/>
              <a:t>oferă</a:t>
            </a:r>
            <a:r>
              <a:rPr lang="en-US" dirty="0" smtClean="0"/>
              <a:t> </a:t>
            </a:r>
            <a:r>
              <a:rPr lang="en-US" dirty="0" err="1" smtClean="0"/>
              <a:t>posibilitatea</a:t>
            </a:r>
            <a:r>
              <a:rPr lang="en-US" dirty="0" smtClean="0"/>
              <a:t> </a:t>
            </a:r>
            <a:r>
              <a:rPr lang="en-US" dirty="0" err="1" smtClean="0"/>
              <a:t>reconstructiei</a:t>
            </a:r>
            <a:r>
              <a:rPr lang="en-US" dirty="0" smtClean="0"/>
              <a:t> </a:t>
            </a:r>
            <a:r>
              <a:rPr lang="en-US" dirty="0" err="1" smtClean="0"/>
              <a:t>volumetrice</a:t>
            </a:r>
            <a:r>
              <a:rPr lang="en-US" dirty="0" smtClean="0"/>
              <a:t> a </a:t>
            </a:r>
            <a:r>
              <a:rPr lang="en-US" dirty="0" err="1" smtClean="0"/>
              <a:t>zonei</a:t>
            </a:r>
            <a:r>
              <a:rPr lang="en-US" dirty="0" smtClean="0"/>
              <a:t> care ne </a:t>
            </a:r>
            <a:r>
              <a:rPr lang="en-US" dirty="0" err="1" smtClean="0"/>
              <a:t>interesează</a:t>
            </a:r>
            <a:r>
              <a:rPr lang="ro-RO" dirty="0" smtClean="0"/>
              <a:t>, ne </a:t>
            </a:r>
            <a:r>
              <a:rPr lang="en-US" dirty="0" err="1" smtClean="0"/>
              <a:t>oferă</a:t>
            </a:r>
            <a:r>
              <a:rPr lang="en-US" dirty="0" smtClean="0"/>
              <a:t> </a:t>
            </a:r>
            <a:r>
              <a:rPr lang="en-US" dirty="0" err="1" smtClean="0"/>
              <a:t>posibilitatea</a:t>
            </a:r>
            <a:r>
              <a:rPr lang="en-US" dirty="0" smtClean="0"/>
              <a:t> de a </a:t>
            </a:r>
            <a:r>
              <a:rPr lang="en-US" dirty="0" err="1" smtClean="0"/>
              <a:t>vizualiza</a:t>
            </a:r>
            <a:r>
              <a:rPr lang="en-US" dirty="0" smtClean="0"/>
              <a:t> </a:t>
            </a:r>
            <a:r>
              <a:rPr lang="en-US" dirty="0" err="1" smtClean="0"/>
              <a:t>imaginile</a:t>
            </a:r>
            <a:r>
              <a:rPr lang="en-US" dirty="0" smtClean="0"/>
              <a:t> </a:t>
            </a:r>
            <a:r>
              <a:rPr lang="en-US" dirty="0" err="1" smtClean="0"/>
              <a:t>obţinute</a:t>
            </a:r>
            <a:r>
              <a:rPr lang="en-US" dirty="0" smtClean="0"/>
              <a:t> </a:t>
            </a:r>
            <a:r>
              <a:rPr lang="en-US" dirty="0" err="1" smtClean="0"/>
              <a:t>în</a:t>
            </a:r>
            <a:r>
              <a:rPr lang="en-US" dirty="0" smtClean="0"/>
              <a:t> </a:t>
            </a:r>
            <a:r>
              <a:rPr lang="en-US" dirty="0" err="1" smtClean="0"/>
              <a:t>toate</a:t>
            </a:r>
            <a:r>
              <a:rPr lang="en-US" dirty="0" smtClean="0"/>
              <a:t> </a:t>
            </a:r>
            <a:r>
              <a:rPr lang="en-US" dirty="0" err="1" smtClean="0"/>
              <a:t>cele</a:t>
            </a:r>
            <a:r>
              <a:rPr lang="en-US" dirty="0" smtClean="0"/>
              <a:t> 3 </a:t>
            </a:r>
            <a:r>
              <a:rPr lang="en-US" dirty="0" err="1" smtClean="0"/>
              <a:t>planuri</a:t>
            </a:r>
            <a:r>
              <a:rPr lang="en-US" dirty="0" smtClean="0"/>
              <a:t> (axial, </a:t>
            </a:r>
            <a:r>
              <a:rPr lang="en-US" dirty="0" err="1" smtClean="0"/>
              <a:t>coronar</a:t>
            </a:r>
            <a:r>
              <a:rPr lang="en-US" dirty="0" smtClean="0"/>
              <a:t>, </a:t>
            </a:r>
            <a:r>
              <a:rPr lang="en-US" dirty="0" err="1" smtClean="0"/>
              <a:t>sagital</a:t>
            </a:r>
            <a:r>
              <a:rPr lang="en-US" dirty="0" smtClean="0"/>
              <a:t>), de a </a:t>
            </a:r>
            <a:r>
              <a:rPr lang="en-US" dirty="0" err="1" smtClean="0"/>
              <a:t>roti</a:t>
            </a:r>
            <a:r>
              <a:rPr lang="en-US" dirty="0" smtClean="0"/>
              <a:t>, </a:t>
            </a:r>
            <a:r>
              <a:rPr lang="en-US" dirty="0" err="1" smtClean="0"/>
              <a:t>scana</a:t>
            </a:r>
            <a:r>
              <a:rPr lang="en-US" dirty="0" smtClean="0"/>
              <a:t>, </a:t>
            </a:r>
            <a:r>
              <a:rPr lang="en-US" dirty="0" err="1" smtClean="0"/>
              <a:t>măsura</a:t>
            </a:r>
            <a:r>
              <a:rPr lang="en-US" dirty="0" smtClean="0"/>
              <a:t> </a:t>
            </a:r>
            <a:r>
              <a:rPr lang="en-US" dirty="0" err="1" smtClean="0"/>
              <a:t>dista</a:t>
            </a:r>
            <a:r>
              <a:rPr lang="ro-RO" dirty="0" smtClean="0"/>
              <a:t>nţe ş</a:t>
            </a:r>
            <a:r>
              <a:rPr lang="en-US" dirty="0" err="1" smtClean="0"/>
              <a:t>i</a:t>
            </a:r>
            <a:r>
              <a:rPr lang="en-US" dirty="0" smtClean="0"/>
              <a:t> </a:t>
            </a:r>
            <a:r>
              <a:rPr lang="en-US" dirty="0" err="1" smtClean="0"/>
              <a:t>unghiuri</a:t>
            </a:r>
            <a:r>
              <a:rPr lang="en-US" dirty="0" smtClean="0"/>
              <a:t>, de a </a:t>
            </a:r>
            <a:r>
              <a:rPr lang="en-US" dirty="0" err="1" smtClean="0"/>
              <a:t>colora</a:t>
            </a:r>
            <a:r>
              <a:rPr lang="en-US" dirty="0" smtClean="0"/>
              <a:t> </a:t>
            </a:r>
            <a:r>
              <a:rPr lang="en-US" dirty="0" err="1" smtClean="0"/>
              <a:t>traiectul</a:t>
            </a:r>
            <a:r>
              <a:rPr lang="en-US" dirty="0" smtClean="0"/>
              <a:t> </a:t>
            </a:r>
            <a:r>
              <a:rPr lang="en-US" dirty="0" err="1" smtClean="0"/>
              <a:t>nervos</a:t>
            </a:r>
            <a:r>
              <a:rPr lang="en-US" dirty="0" smtClean="0"/>
              <a:t> </a:t>
            </a:r>
            <a:r>
              <a:rPr lang="en-US" dirty="0" err="1" smtClean="0"/>
              <a:t>sau</a:t>
            </a:r>
            <a:r>
              <a:rPr lang="en-US" dirty="0" smtClean="0"/>
              <a:t> de a </a:t>
            </a:r>
            <a:r>
              <a:rPr lang="en-US" dirty="0" err="1" smtClean="0"/>
              <a:t>simula</a:t>
            </a:r>
            <a:r>
              <a:rPr lang="en-US" dirty="0" smtClean="0"/>
              <a:t> </a:t>
            </a:r>
            <a:r>
              <a:rPr lang="en-US" dirty="0" err="1" smtClean="0"/>
              <a:t>pozitionarea</a:t>
            </a:r>
            <a:r>
              <a:rPr lang="en-US" dirty="0" smtClean="0"/>
              <a:t> </a:t>
            </a:r>
            <a:r>
              <a:rPr lang="en-US" dirty="0" err="1" smtClean="0"/>
              <a:t>unor</a:t>
            </a:r>
            <a:r>
              <a:rPr lang="en-US" dirty="0" smtClean="0"/>
              <a:t> </a:t>
            </a:r>
            <a:r>
              <a:rPr lang="en-US" dirty="0" err="1" smtClean="0"/>
              <a:t>implante</a:t>
            </a:r>
            <a:r>
              <a:rPr lang="ro-RO" dirty="0" smtClean="0"/>
              <a:t>.</a:t>
            </a:r>
            <a:r>
              <a:rPr lang="ro-RO" sz="2400" dirty="0" smtClean="0"/>
              <a:t> </a:t>
            </a:r>
          </a:p>
          <a:p>
            <a:pPr marL="273050" marR="0" indent="-273050" algn="l" eaLnBrk="1" hangingPunct="1"/>
            <a:r>
              <a:rPr lang="ro-RO" sz="2400" dirty="0" smtClean="0"/>
              <a:t>		</a:t>
            </a:r>
            <a:endParaRPr lang="ro-RO" sz="2400" dirty="0" smtClean="0"/>
          </a:p>
          <a:p>
            <a:pPr marL="273050" marR="0" indent="-273050" algn="l" eaLnBrk="1" hangingPunct="1"/>
            <a:r>
              <a:rPr lang="ro-RO" sz="2400" dirty="0" smtClean="0"/>
              <a:t>	</a:t>
            </a:r>
            <a:r>
              <a:rPr lang="ro-RO" sz="2400" dirty="0" smtClean="0"/>
              <a:t>	</a:t>
            </a:r>
            <a:r>
              <a:rPr lang="ro-RO" sz="2400" dirty="0" smtClean="0"/>
              <a:t>Aceasta </a:t>
            </a:r>
            <a:r>
              <a:rPr lang="ro-RO" sz="2400" dirty="0" smtClean="0"/>
              <a:t>permite de a aprecia exact forma, localizarea, dimensiunile şi structura tuturor formaţiunilor anatomice din regiunea oro-maxilo-facială, p</a:t>
            </a:r>
            <a:r>
              <a:rPr lang="en-US" sz="2400" dirty="0" err="1" smtClean="0"/>
              <a:t>recum</a:t>
            </a:r>
            <a:r>
              <a:rPr lang="en-US" sz="2400" dirty="0" smtClean="0"/>
              <a:t> </a:t>
            </a:r>
            <a:r>
              <a:rPr lang="en-US" sz="2400" dirty="0" err="1" smtClean="0"/>
              <a:t>şi</a:t>
            </a:r>
            <a:r>
              <a:rPr lang="en-US" sz="2400" dirty="0" smtClean="0"/>
              <a:t> o </a:t>
            </a:r>
            <a:r>
              <a:rPr lang="en-US" sz="2400" dirty="0" err="1" smtClean="0"/>
              <a:t>analiză</a:t>
            </a:r>
            <a:r>
              <a:rPr lang="en-US" sz="2400" dirty="0" smtClean="0"/>
              <a:t> a </a:t>
            </a:r>
            <a:r>
              <a:rPr lang="en-US" sz="2400" dirty="0" err="1" smtClean="0"/>
              <a:t>rezultatelor</a:t>
            </a:r>
            <a:r>
              <a:rPr lang="en-US" sz="2400" dirty="0" smtClean="0"/>
              <a:t> </a:t>
            </a:r>
            <a:r>
              <a:rPr lang="en-US" sz="2400" dirty="0" err="1" smtClean="0"/>
              <a:t>mai</a:t>
            </a:r>
            <a:r>
              <a:rPr lang="en-US" sz="2400" dirty="0" smtClean="0"/>
              <a:t> </a:t>
            </a:r>
            <a:r>
              <a:rPr lang="en-US" sz="2400" dirty="0" err="1" smtClean="0"/>
              <a:t>bună</a:t>
            </a:r>
            <a:r>
              <a:rPr lang="en-US" sz="2400" dirty="0" smtClean="0"/>
              <a:t> </a:t>
            </a:r>
            <a:r>
              <a:rPr lang="en-US" sz="2400" dirty="0" err="1" smtClean="0"/>
              <a:t>decât</a:t>
            </a:r>
            <a:r>
              <a:rPr lang="en-US" sz="2400" dirty="0" smtClean="0"/>
              <a:t> </a:t>
            </a:r>
            <a:r>
              <a:rPr lang="en-US" sz="2400" dirty="0" err="1" smtClean="0"/>
              <a:t>în</a:t>
            </a:r>
            <a:r>
              <a:rPr lang="en-US" sz="2400" dirty="0" smtClean="0"/>
              <a:t> </a:t>
            </a:r>
            <a:r>
              <a:rPr lang="en-US" sz="2400" dirty="0" err="1" smtClean="0"/>
              <a:t>cazul</a:t>
            </a:r>
            <a:r>
              <a:rPr lang="en-US" sz="2400" dirty="0" smtClean="0"/>
              <a:t> </a:t>
            </a:r>
            <a:r>
              <a:rPr lang="en-US" sz="2400" dirty="0" err="1" smtClean="0"/>
              <a:t>imaginilor</a:t>
            </a:r>
            <a:r>
              <a:rPr lang="en-US" sz="2400" dirty="0" smtClean="0"/>
              <a:t> </a:t>
            </a:r>
            <a:r>
              <a:rPr lang="en-US" sz="2400" dirty="0" err="1" smtClean="0"/>
              <a:t>convenţionale</a:t>
            </a:r>
            <a:r>
              <a:rPr lang="en-US" sz="2400" dirty="0" smtClean="0"/>
              <a:t> </a:t>
            </a:r>
            <a:r>
              <a:rPr lang="en-US" sz="2400" dirty="0" err="1" smtClean="0"/>
              <a:t>bidimensionale</a:t>
            </a:r>
            <a:r>
              <a:rPr lang="ro-RO" sz="2400" dirty="0" smtClean="0"/>
              <a:t>.</a:t>
            </a:r>
            <a:endParaRPr lang="ro-RO" dirty="0" smtClean="0"/>
          </a:p>
          <a:p>
            <a:pPr marL="273050" marR="0" indent="-273050" algn="l" eaLnBrk="1" hangingPunct="1"/>
            <a:r>
              <a:rPr lang="ro-RO" dirty="0" smtClean="0"/>
              <a:t>		</a:t>
            </a:r>
          </a:p>
          <a:p>
            <a:pPr marL="273050" marR="0" indent="-273050" algn="l" eaLnBrk="1" hangingPunct="1"/>
            <a:r>
              <a:rPr lang="ro-RO" sz="2800" dirty="0" smtClean="0"/>
              <a:t>		</a:t>
            </a:r>
            <a:endParaRPr lang="ro-RO" dirty="0" smtClean="0"/>
          </a:p>
          <a:p>
            <a:pPr marL="273050" marR="0" indent="-273050" eaLnBrk="1" hangingPunct="1"/>
            <a:endParaRPr lang="ro-RO"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779463"/>
          </a:xfrm>
        </p:spPr>
        <p:txBody>
          <a:bodyPr>
            <a:normAutofit fontScale="90000"/>
          </a:bodyPr>
          <a:lstStyle/>
          <a:p>
            <a:pPr algn="ctr" eaLnBrk="1" hangingPunct="1">
              <a:defRPr/>
            </a:pPr>
            <a:r>
              <a:rPr lang="ru-RU" sz="4500" dirty="0" smtClean="0"/>
              <a:t/>
            </a:r>
            <a:br>
              <a:rPr lang="ru-RU" sz="4500" dirty="0" smtClean="0"/>
            </a:br>
            <a:endParaRPr lang="ru-RU" sz="4500" dirty="0" smtClean="0">
              <a:solidFill>
                <a:schemeClr val="bg1"/>
              </a:solidFill>
            </a:endParaRPr>
          </a:p>
        </p:txBody>
      </p:sp>
      <p:sp>
        <p:nvSpPr>
          <p:cNvPr id="3" name="Содержимое 2"/>
          <p:cNvSpPr>
            <a:spLocks noGrp="1"/>
          </p:cNvSpPr>
          <p:nvPr>
            <p:ph idx="1"/>
          </p:nvPr>
        </p:nvSpPr>
        <p:spPr>
          <a:xfrm>
            <a:off x="2928894" y="428603"/>
            <a:ext cx="6215106" cy="6429397"/>
          </a:xfrm>
        </p:spPr>
        <p:txBody>
          <a:bodyPr>
            <a:normAutofit fontScale="92500" lnSpcReduction="10000"/>
          </a:bodyPr>
          <a:lstStyle/>
          <a:p>
            <a:pPr marL="1588" indent="269875" eaLnBrk="1" fontAlgn="auto" hangingPunct="1">
              <a:spcAft>
                <a:spcPts val="0"/>
              </a:spcAft>
              <a:buClr>
                <a:schemeClr val="accent3"/>
              </a:buClr>
              <a:buFont typeface="Wingdings 2" pitchFamily="18" charset="2"/>
              <a:buNone/>
              <a:defRPr/>
            </a:pPr>
            <a:r>
              <a:rPr lang="ro-RO" dirty="0" smtClean="0">
                <a:solidFill>
                  <a:schemeClr val="bg1"/>
                </a:solidFill>
              </a:rPr>
              <a:t>Metodele radiologice în medicina dentară sunt utilizate pentru confirmarea diagnosticului clinic, planificarea tratamentului şi supravegherea evoluţiei efectului terapeutic. </a:t>
            </a:r>
          </a:p>
          <a:p>
            <a:pPr marL="0" indent="0" eaLnBrk="1" hangingPunct="1">
              <a:spcBef>
                <a:spcPct val="30000"/>
              </a:spcBef>
              <a:buClrTx/>
              <a:buSzTx/>
              <a:buFont typeface="Wingdings 2" pitchFamily="18" charset="2"/>
              <a:buNone/>
              <a:defRPr/>
            </a:pPr>
            <a:r>
              <a:rPr lang="en-US" dirty="0" err="1" smtClean="0">
                <a:solidFill>
                  <a:schemeClr val="bg1"/>
                </a:solidFill>
              </a:rPr>
              <a:t>Deşi</a:t>
            </a:r>
            <a:r>
              <a:rPr lang="en-US" dirty="0" smtClean="0">
                <a:solidFill>
                  <a:schemeClr val="bg1"/>
                </a:solidFill>
              </a:rPr>
              <a:t>, </a:t>
            </a:r>
            <a:r>
              <a:rPr lang="en-US" dirty="0" err="1" smtClean="0">
                <a:solidFill>
                  <a:schemeClr val="bg1"/>
                </a:solidFill>
              </a:rPr>
              <a:t>aceste</a:t>
            </a:r>
            <a:r>
              <a:rPr lang="en-US" dirty="0" smtClean="0">
                <a:solidFill>
                  <a:schemeClr val="bg1"/>
                </a:solidFill>
              </a:rPr>
              <a:t> </a:t>
            </a:r>
            <a:r>
              <a:rPr lang="en-US" dirty="0" err="1" smtClean="0">
                <a:solidFill>
                  <a:schemeClr val="bg1"/>
                </a:solidFill>
              </a:rPr>
              <a:t>metode</a:t>
            </a:r>
            <a:r>
              <a:rPr lang="en-US" dirty="0" smtClean="0">
                <a:solidFill>
                  <a:schemeClr val="bg1"/>
                </a:solidFill>
              </a:rPr>
              <a:t> </a:t>
            </a:r>
            <a:r>
              <a:rPr lang="en-US" dirty="0" err="1" smtClean="0">
                <a:solidFill>
                  <a:schemeClr val="bg1"/>
                </a:solidFill>
              </a:rPr>
              <a:t>contemporane</a:t>
            </a:r>
            <a:r>
              <a:rPr lang="en-US" dirty="0" smtClean="0">
                <a:solidFill>
                  <a:schemeClr val="bg1"/>
                </a:solidFill>
              </a:rPr>
              <a:t> </a:t>
            </a:r>
            <a:r>
              <a:rPr lang="ro-RO" dirty="0" smtClean="0">
                <a:solidFill>
                  <a:schemeClr val="bg1"/>
                </a:solidFill>
              </a:rPr>
              <a:t>sunt în corelaţie directă cu realizarea unui tratament stomatologic de buna calitate</a:t>
            </a:r>
            <a:r>
              <a:rPr lang="en-US" dirty="0" smtClean="0">
                <a:solidFill>
                  <a:schemeClr val="bg1"/>
                </a:solidFill>
              </a:rPr>
              <a:t>, </a:t>
            </a:r>
            <a:r>
              <a:rPr lang="en-US" dirty="0" err="1" smtClean="0">
                <a:solidFill>
                  <a:schemeClr val="bg1"/>
                </a:solidFill>
              </a:rPr>
              <a:t>implementarea</a:t>
            </a:r>
            <a:r>
              <a:rPr lang="en-US" dirty="0" smtClean="0">
                <a:solidFill>
                  <a:schemeClr val="bg1"/>
                </a:solidFill>
              </a:rPr>
              <a:t> </a:t>
            </a:r>
            <a:r>
              <a:rPr lang="en-US" dirty="0" err="1" smtClean="0">
                <a:solidFill>
                  <a:schemeClr val="bg1"/>
                </a:solidFill>
              </a:rPr>
              <a:t>si</a:t>
            </a:r>
            <a:r>
              <a:rPr lang="en-US" dirty="0" smtClean="0">
                <a:solidFill>
                  <a:schemeClr val="bg1"/>
                </a:solidFill>
              </a:rPr>
              <a:t> </a:t>
            </a:r>
            <a:r>
              <a:rPr lang="en-US" dirty="0" err="1" smtClean="0">
                <a:solidFill>
                  <a:schemeClr val="bg1"/>
                </a:solidFill>
              </a:rPr>
              <a:t>utilizarea</a:t>
            </a:r>
            <a:r>
              <a:rPr lang="en-US" dirty="0" smtClean="0">
                <a:solidFill>
                  <a:schemeClr val="bg1"/>
                </a:solidFill>
              </a:rPr>
              <a:t> </a:t>
            </a:r>
            <a:r>
              <a:rPr lang="en-US" dirty="0" err="1" smtClean="0">
                <a:solidFill>
                  <a:schemeClr val="bg1"/>
                </a:solidFill>
              </a:rPr>
              <a:t>pe</a:t>
            </a:r>
            <a:r>
              <a:rPr lang="en-US" dirty="0" smtClean="0">
                <a:solidFill>
                  <a:schemeClr val="bg1"/>
                </a:solidFill>
              </a:rPr>
              <a:t> </a:t>
            </a:r>
            <a:r>
              <a:rPr lang="en-US" dirty="0" err="1" smtClean="0">
                <a:solidFill>
                  <a:schemeClr val="bg1"/>
                </a:solidFill>
              </a:rPr>
              <a:t>scara</a:t>
            </a:r>
            <a:r>
              <a:rPr lang="en-US" dirty="0" smtClean="0">
                <a:solidFill>
                  <a:schemeClr val="bg1"/>
                </a:solidFill>
              </a:rPr>
              <a:t> </a:t>
            </a:r>
            <a:r>
              <a:rPr lang="en-US" dirty="0" err="1" smtClean="0">
                <a:solidFill>
                  <a:schemeClr val="bg1"/>
                </a:solidFill>
              </a:rPr>
              <a:t>larga</a:t>
            </a:r>
            <a:r>
              <a:rPr lang="en-US" dirty="0" smtClean="0">
                <a:solidFill>
                  <a:schemeClr val="bg1"/>
                </a:solidFill>
              </a:rPr>
              <a:t> a </a:t>
            </a:r>
            <a:r>
              <a:rPr lang="en-US" dirty="0" err="1" smtClean="0">
                <a:solidFill>
                  <a:schemeClr val="bg1"/>
                </a:solidFill>
              </a:rPr>
              <a:t>lor</a:t>
            </a:r>
            <a:r>
              <a:rPr lang="en-US" dirty="0" smtClean="0">
                <a:solidFill>
                  <a:schemeClr val="bg1"/>
                </a:solidFill>
              </a:rPr>
              <a:t> in </a:t>
            </a:r>
            <a:r>
              <a:rPr lang="en-US" dirty="0" err="1" smtClean="0">
                <a:solidFill>
                  <a:schemeClr val="bg1"/>
                </a:solidFill>
              </a:rPr>
              <a:t>Republica</a:t>
            </a:r>
            <a:r>
              <a:rPr lang="en-US" dirty="0" smtClean="0">
                <a:solidFill>
                  <a:schemeClr val="bg1"/>
                </a:solidFill>
              </a:rPr>
              <a:t> Moldova </a:t>
            </a:r>
            <a:r>
              <a:rPr lang="en-US" dirty="0" err="1" smtClean="0">
                <a:solidFill>
                  <a:schemeClr val="bg1"/>
                </a:solidFill>
              </a:rPr>
              <a:t>este</a:t>
            </a:r>
            <a:r>
              <a:rPr lang="en-US" dirty="0" smtClean="0">
                <a:solidFill>
                  <a:schemeClr val="bg1"/>
                </a:solidFill>
              </a:rPr>
              <a:t>, </a:t>
            </a:r>
            <a:r>
              <a:rPr lang="en-US" dirty="0" err="1" smtClean="0">
                <a:solidFill>
                  <a:schemeClr val="bg1"/>
                </a:solidFill>
              </a:rPr>
              <a:t>inca</a:t>
            </a:r>
            <a:r>
              <a:rPr lang="en-US" dirty="0" smtClean="0">
                <a:solidFill>
                  <a:schemeClr val="bg1"/>
                </a:solidFill>
              </a:rPr>
              <a:t>, </a:t>
            </a:r>
            <a:r>
              <a:rPr lang="en-US" dirty="0" err="1" smtClean="0">
                <a:solidFill>
                  <a:schemeClr val="bg1"/>
                </a:solidFill>
              </a:rPr>
              <a:t>deficitară</a:t>
            </a:r>
            <a:r>
              <a:rPr lang="en-US" dirty="0" smtClean="0">
                <a:solidFill>
                  <a:schemeClr val="bg1"/>
                </a:solidFill>
              </a:rPr>
              <a:t> </a:t>
            </a:r>
            <a:r>
              <a:rPr lang="en-US" dirty="0" err="1" smtClean="0">
                <a:solidFill>
                  <a:schemeClr val="bg1"/>
                </a:solidFill>
              </a:rPr>
              <a:t>în</a:t>
            </a:r>
            <a:r>
              <a:rPr lang="en-US" dirty="0" smtClean="0">
                <a:solidFill>
                  <a:schemeClr val="bg1"/>
                </a:solidFill>
              </a:rPr>
              <a:t> </a:t>
            </a:r>
            <a:r>
              <a:rPr lang="en-US" dirty="0" err="1" smtClean="0">
                <a:solidFill>
                  <a:schemeClr val="bg1"/>
                </a:solidFill>
              </a:rPr>
              <a:t>comparatie</a:t>
            </a:r>
            <a:r>
              <a:rPr lang="en-US" dirty="0" smtClean="0">
                <a:solidFill>
                  <a:schemeClr val="bg1"/>
                </a:solidFill>
              </a:rPr>
              <a:t> cu </a:t>
            </a:r>
            <a:r>
              <a:rPr lang="en-US" dirty="0" err="1" smtClean="0">
                <a:solidFill>
                  <a:schemeClr val="bg1"/>
                </a:solidFill>
              </a:rPr>
              <a:t>alte</a:t>
            </a:r>
            <a:r>
              <a:rPr lang="en-US" dirty="0" smtClean="0">
                <a:solidFill>
                  <a:schemeClr val="bg1"/>
                </a:solidFill>
              </a:rPr>
              <a:t> </a:t>
            </a:r>
            <a:r>
              <a:rPr lang="en-US" dirty="0" err="1" smtClean="0">
                <a:solidFill>
                  <a:schemeClr val="bg1"/>
                </a:solidFill>
              </a:rPr>
              <a:t>ţări</a:t>
            </a:r>
            <a:r>
              <a:rPr lang="en-US" dirty="0" smtClean="0">
                <a:solidFill>
                  <a:schemeClr val="bg1"/>
                </a:solidFill>
              </a:rPr>
              <a:t>. </a:t>
            </a:r>
            <a:r>
              <a:rPr lang="en-US" dirty="0" err="1" smtClean="0">
                <a:solidFill>
                  <a:schemeClr val="bg1"/>
                </a:solidFill>
              </a:rPr>
              <a:t>Aceasta</a:t>
            </a:r>
            <a:r>
              <a:rPr lang="en-US" dirty="0" smtClean="0">
                <a:solidFill>
                  <a:schemeClr val="bg1"/>
                </a:solidFill>
              </a:rPr>
              <a:t> se </a:t>
            </a:r>
            <a:r>
              <a:rPr lang="en-US" dirty="0" err="1" smtClean="0">
                <a:solidFill>
                  <a:schemeClr val="bg1"/>
                </a:solidFill>
              </a:rPr>
              <a:t>explică</a:t>
            </a:r>
            <a:r>
              <a:rPr lang="en-US" dirty="0" smtClean="0">
                <a:solidFill>
                  <a:schemeClr val="bg1"/>
                </a:solidFill>
              </a:rPr>
              <a:t> </a:t>
            </a:r>
            <a:r>
              <a:rPr lang="en-US" dirty="0" err="1" smtClean="0">
                <a:solidFill>
                  <a:schemeClr val="bg1"/>
                </a:solidFill>
              </a:rPr>
              <a:t>prin</a:t>
            </a:r>
            <a:r>
              <a:rPr lang="en-US" dirty="0" smtClean="0">
                <a:solidFill>
                  <a:schemeClr val="bg1"/>
                </a:solidFill>
              </a:rPr>
              <a:t> </a:t>
            </a:r>
            <a:r>
              <a:rPr lang="en-US" dirty="0" err="1" smtClean="0">
                <a:solidFill>
                  <a:schemeClr val="bg1"/>
                </a:solidFill>
              </a:rPr>
              <a:t>înzestrarea</a:t>
            </a:r>
            <a:r>
              <a:rPr lang="en-US" dirty="0" smtClean="0">
                <a:solidFill>
                  <a:schemeClr val="bg1"/>
                </a:solidFill>
              </a:rPr>
              <a:t> </a:t>
            </a:r>
            <a:r>
              <a:rPr lang="en-US" dirty="0" err="1" smtClean="0">
                <a:solidFill>
                  <a:schemeClr val="bg1"/>
                </a:solidFill>
              </a:rPr>
              <a:t>isuficientă</a:t>
            </a:r>
            <a:r>
              <a:rPr lang="en-US" dirty="0" smtClean="0">
                <a:solidFill>
                  <a:schemeClr val="bg1"/>
                </a:solidFill>
              </a:rPr>
              <a:t> cu </a:t>
            </a:r>
            <a:r>
              <a:rPr lang="en-US" dirty="0" err="1" smtClean="0">
                <a:solidFill>
                  <a:schemeClr val="bg1"/>
                </a:solidFill>
              </a:rPr>
              <a:t>aparataj</a:t>
            </a:r>
            <a:r>
              <a:rPr lang="en-US" dirty="0" smtClean="0">
                <a:solidFill>
                  <a:schemeClr val="bg1"/>
                </a:solidFill>
              </a:rPr>
              <a:t> radiologic </a:t>
            </a:r>
            <a:r>
              <a:rPr lang="en-US" dirty="0" err="1" smtClean="0">
                <a:solidFill>
                  <a:schemeClr val="bg1"/>
                </a:solidFill>
              </a:rPr>
              <a:t>contemporan</a:t>
            </a:r>
            <a:r>
              <a:rPr lang="en-US" dirty="0" smtClean="0">
                <a:solidFill>
                  <a:schemeClr val="bg1"/>
                </a:solidFill>
              </a:rPr>
              <a:t> </a:t>
            </a:r>
            <a:r>
              <a:rPr lang="en-US" dirty="0" err="1" smtClean="0">
                <a:solidFill>
                  <a:schemeClr val="bg1"/>
                </a:solidFill>
              </a:rPr>
              <a:t>în</a:t>
            </a:r>
            <a:r>
              <a:rPr lang="en-US" dirty="0" smtClean="0">
                <a:solidFill>
                  <a:schemeClr val="bg1"/>
                </a:solidFill>
              </a:rPr>
              <a:t> </a:t>
            </a:r>
            <a:r>
              <a:rPr lang="en-US" dirty="0" err="1" smtClean="0">
                <a:solidFill>
                  <a:schemeClr val="bg1"/>
                </a:solidFill>
              </a:rPr>
              <a:t>instituţiile</a:t>
            </a:r>
            <a:r>
              <a:rPr lang="en-US" dirty="0" smtClean="0">
                <a:solidFill>
                  <a:schemeClr val="bg1"/>
                </a:solidFill>
              </a:rPr>
              <a:t> </a:t>
            </a:r>
            <a:r>
              <a:rPr lang="en-US" dirty="0" err="1" smtClean="0">
                <a:solidFill>
                  <a:schemeClr val="bg1"/>
                </a:solidFill>
              </a:rPr>
              <a:t>medicale</a:t>
            </a:r>
            <a:r>
              <a:rPr lang="en-US" dirty="0" smtClean="0">
                <a:solidFill>
                  <a:schemeClr val="bg1"/>
                </a:solidFill>
              </a:rPr>
              <a:t> din </a:t>
            </a:r>
            <a:r>
              <a:rPr lang="en-US" dirty="0" err="1" smtClean="0">
                <a:solidFill>
                  <a:schemeClr val="bg1"/>
                </a:solidFill>
              </a:rPr>
              <a:t>ţară</a:t>
            </a:r>
            <a:r>
              <a:rPr lang="en-US" dirty="0" smtClean="0">
                <a:solidFill>
                  <a:schemeClr val="bg1"/>
                </a:solidFill>
              </a:rPr>
              <a:t>. </a:t>
            </a:r>
            <a:r>
              <a:rPr lang="en-US" dirty="0" err="1" smtClean="0">
                <a:solidFill>
                  <a:schemeClr val="bg1"/>
                </a:solidFill>
              </a:rPr>
              <a:t>În</a:t>
            </a:r>
            <a:r>
              <a:rPr lang="en-US" dirty="0" smtClean="0">
                <a:solidFill>
                  <a:schemeClr val="bg1"/>
                </a:solidFill>
              </a:rPr>
              <a:t> </a:t>
            </a:r>
            <a:r>
              <a:rPr lang="en-US" dirty="0" err="1" smtClean="0">
                <a:solidFill>
                  <a:schemeClr val="bg1"/>
                </a:solidFill>
              </a:rPr>
              <a:t>acest</a:t>
            </a:r>
            <a:r>
              <a:rPr lang="en-US" dirty="0" smtClean="0">
                <a:solidFill>
                  <a:schemeClr val="bg1"/>
                </a:solidFill>
              </a:rPr>
              <a:t> context, </a:t>
            </a:r>
            <a:r>
              <a:rPr lang="en-US" dirty="0" err="1" smtClean="0">
                <a:solidFill>
                  <a:schemeClr val="bg1"/>
                </a:solidFill>
              </a:rPr>
              <a:t>este</a:t>
            </a:r>
            <a:r>
              <a:rPr lang="en-US" dirty="0" smtClean="0">
                <a:solidFill>
                  <a:schemeClr val="bg1"/>
                </a:solidFill>
              </a:rPr>
              <a:t> </a:t>
            </a:r>
            <a:r>
              <a:rPr lang="en-US" dirty="0" err="1" smtClean="0">
                <a:solidFill>
                  <a:schemeClr val="bg1"/>
                </a:solidFill>
              </a:rPr>
              <a:t>necesar</a:t>
            </a:r>
            <a:r>
              <a:rPr lang="en-US" dirty="0" smtClean="0">
                <a:solidFill>
                  <a:schemeClr val="bg1"/>
                </a:solidFill>
              </a:rPr>
              <a:t>  de </a:t>
            </a:r>
            <a:r>
              <a:rPr lang="en-US" dirty="0" err="1" smtClean="0">
                <a:solidFill>
                  <a:schemeClr val="bg1"/>
                </a:solidFill>
              </a:rPr>
              <a:t>menţionat</a:t>
            </a:r>
            <a:r>
              <a:rPr lang="en-US" dirty="0" smtClean="0">
                <a:solidFill>
                  <a:schemeClr val="bg1"/>
                </a:solidFill>
              </a:rPr>
              <a:t> </a:t>
            </a:r>
            <a:r>
              <a:rPr lang="en-US" dirty="0" err="1" smtClean="0">
                <a:solidFill>
                  <a:schemeClr val="bg1"/>
                </a:solidFill>
              </a:rPr>
              <a:t>faptul</a:t>
            </a:r>
            <a:r>
              <a:rPr lang="en-US" dirty="0" smtClean="0">
                <a:solidFill>
                  <a:schemeClr val="bg1"/>
                </a:solidFill>
              </a:rPr>
              <a:t> </a:t>
            </a:r>
            <a:r>
              <a:rPr lang="en-US" dirty="0" err="1" smtClean="0">
                <a:solidFill>
                  <a:schemeClr val="bg1"/>
                </a:solidFill>
              </a:rPr>
              <a:t>că</a:t>
            </a:r>
            <a:r>
              <a:rPr lang="en-US" dirty="0" smtClean="0">
                <a:solidFill>
                  <a:schemeClr val="bg1"/>
                </a:solidFill>
              </a:rPr>
              <a:t>, </a:t>
            </a:r>
            <a:r>
              <a:rPr lang="en-US" dirty="0" err="1" smtClean="0">
                <a:solidFill>
                  <a:schemeClr val="bg1"/>
                </a:solidFill>
              </a:rPr>
              <a:t>desori</a:t>
            </a:r>
            <a:r>
              <a:rPr lang="en-US" dirty="0" smtClean="0">
                <a:solidFill>
                  <a:schemeClr val="bg1"/>
                </a:solidFill>
              </a:rPr>
              <a:t> din </a:t>
            </a:r>
            <a:r>
              <a:rPr lang="en-US" dirty="0" err="1" smtClean="0">
                <a:solidFill>
                  <a:schemeClr val="bg1"/>
                </a:solidFill>
              </a:rPr>
              <a:t>cauza</a:t>
            </a:r>
            <a:r>
              <a:rPr lang="en-US" dirty="0" smtClean="0">
                <a:solidFill>
                  <a:schemeClr val="bg1"/>
                </a:solidFill>
              </a:rPr>
              <a:t> </a:t>
            </a:r>
            <a:r>
              <a:rPr lang="en-US" dirty="0" err="1" smtClean="0">
                <a:solidFill>
                  <a:schemeClr val="bg1"/>
                </a:solidFill>
              </a:rPr>
              <a:t>ignorării</a:t>
            </a:r>
            <a:r>
              <a:rPr lang="en-US" dirty="0" smtClean="0">
                <a:solidFill>
                  <a:schemeClr val="bg1"/>
                </a:solidFill>
              </a:rPr>
              <a:t> </a:t>
            </a:r>
            <a:r>
              <a:rPr lang="en-US" dirty="0" err="1" smtClean="0">
                <a:solidFill>
                  <a:schemeClr val="bg1"/>
                </a:solidFill>
              </a:rPr>
              <a:t>sau</a:t>
            </a:r>
            <a:r>
              <a:rPr lang="en-US" dirty="0" smtClean="0">
                <a:solidFill>
                  <a:schemeClr val="bg1"/>
                </a:solidFill>
              </a:rPr>
              <a:t> </a:t>
            </a:r>
            <a:r>
              <a:rPr lang="en-US" dirty="0" err="1" smtClean="0">
                <a:solidFill>
                  <a:schemeClr val="bg1"/>
                </a:solidFill>
              </a:rPr>
              <a:t>alegerii</a:t>
            </a:r>
            <a:r>
              <a:rPr lang="en-US" dirty="0" smtClean="0">
                <a:solidFill>
                  <a:schemeClr val="bg1"/>
                </a:solidFill>
              </a:rPr>
              <a:t> </a:t>
            </a:r>
            <a:r>
              <a:rPr lang="en-US" dirty="0" err="1" smtClean="0">
                <a:solidFill>
                  <a:schemeClr val="bg1"/>
                </a:solidFill>
              </a:rPr>
              <a:t>incorecte</a:t>
            </a:r>
            <a:r>
              <a:rPr lang="en-US" dirty="0" smtClean="0">
                <a:solidFill>
                  <a:schemeClr val="bg1"/>
                </a:solidFill>
              </a:rPr>
              <a:t> a </a:t>
            </a:r>
            <a:r>
              <a:rPr lang="en-US" dirty="0" err="1" smtClean="0">
                <a:solidFill>
                  <a:schemeClr val="bg1"/>
                </a:solidFill>
              </a:rPr>
              <a:t>metodelor</a:t>
            </a:r>
            <a:r>
              <a:rPr lang="en-US" dirty="0" smtClean="0">
                <a:solidFill>
                  <a:schemeClr val="bg1"/>
                </a:solidFill>
              </a:rPr>
              <a:t> </a:t>
            </a:r>
            <a:r>
              <a:rPr lang="en-US" dirty="0" err="1" smtClean="0">
                <a:solidFill>
                  <a:schemeClr val="bg1"/>
                </a:solidFill>
              </a:rPr>
              <a:t>radiologice</a:t>
            </a:r>
            <a:r>
              <a:rPr lang="en-US" dirty="0" smtClean="0">
                <a:solidFill>
                  <a:schemeClr val="bg1"/>
                </a:solidFill>
              </a:rPr>
              <a:t> </a:t>
            </a:r>
            <a:r>
              <a:rPr lang="en-US" dirty="0" err="1" smtClean="0">
                <a:solidFill>
                  <a:schemeClr val="bg1"/>
                </a:solidFill>
              </a:rPr>
              <a:t>adecvate</a:t>
            </a:r>
            <a:r>
              <a:rPr lang="en-US" dirty="0" smtClean="0">
                <a:solidFill>
                  <a:schemeClr val="bg1"/>
                </a:solidFill>
              </a:rPr>
              <a:t> </a:t>
            </a:r>
            <a:r>
              <a:rPr lang="en-US" dirty="0" err="1" smtClean="0">
                <a:solidFill>
                  <a:schemeClr val="bg1"/>
                </a:solidFill>
              </a:rPr>
              <a:t>cazului</a:t>
            </a:r>
            <a:r>
              <a:rPr lang="en-US" dirty="0" smtClean="0">
                <a:solidFill>
                  <a:schemeClr val="bg1"/>
                </a:solidFill>
              </a:rPr>
              <a:t> clinic </a:t>
            </a:r>
            <a:r>
              <a:rPr lang="en-US" dirty="0" err="1" smtClean="0">
                <a:solidFill>
                  <a:schemeClr val="bg1"/>
                </a:solidFill>
              </a:rPr>
              <a:t>concret</a:t>
            </a:r>
            <a:r>
              <a:rPr lang="en-US" dirty="0" smtClean="0">
                <a:solidFill>
                  <a:schemeClr val="bg1"/>
                </a:solidFill>
              </a:rPr>
              <a:t> </a:t>
            </a:r>
            <a:r>
              <a:rPr lang="en-US" dirty="0" err="1" smtClean="0">
                <a:solidFill>
                  <a:schemeClr val="bg1"/>
                </a:solidFill>
              </a:rPr>
              <a:t>apar</a:t>
            </a:r>
            <a:r>
              <a:rPr lang="en-US" dirty="0" smtClean="0">
                <a:solidFill>
                  <a:schemeClr val="bg1"/>
                </a:solidFill>
              </a:rPr>
              <a:t> </a:t>
            </a:r>
            <a:r>
              <a:rPr lang="en-US" dirty="0" err="1" smtClean="0">
                <a:solidFill>
                  <a:schemeClr val="bg1"/>
                </a:solidFill>
              </a:rPr>
              <a:t>erori</a:t>
            </a:r>
            <a:r>
              <a:rPr lang="en-US" dirty="0" smtClean="0">
                <a:solidFill>
                  <a:schemeClr val="bg1"/>
                </a:solidFill>
              </a:rPr>
              <a:t> </a:t>
            </a:r>
            <a:r>
              <a:rPr lang="en-US" dirty="0" err="1" smtClean="0">
                <a:solidFill>
                  <a:schemeClr val="bg1"/>
                </a:solidFill>
              </a:rPr>
              <a:t>în</a:t>
            </a:r>
            <a:r>
              <a:rPr lang="en-US" dirty="0" smtClean="0">
                <a:solidFill>
                  <a:schemeClr val="bg1"/>
                </a:solidFill>
              </a:rPr>
              <a:t> diagnostic </a:t>
            </a:r>
            <a:r>
              <a:rPr lang="en-US" dirty="0" err="1" smtClean="0">
                <a:solidFill>
                  <a:schemeClr val="bg1"/>
                </a:solidFill>
              </a:rPr>
              <a:t>şi</a:t>
            </a:r>
            <a:r>
              <a:rPr lang="en-US" dirty="0" smtClean="0">
                <a:solidFill>
                  <a:schemeClr val="bg1"/>
                </a:solidFill>
              </a:rPr>
              <a:t>, </a:t>
            </a:r>
            <a:r>
              <a:rPr lang="en-US" dirty="0" err="1" smtClean="0">
                <a:solidFill>
                  <a:schemeClr val="bg1"/>
                </a:solidFill>
              </a:rPr>
              <a:t>prin</a:t>
            </a:r>
            <a:r>
              <a:rPr lang="en-US" dirty="0" smtClean="0">
                <a:solidFill>
                  <a:schemeClr val="bg1"/>
                </a:solidFill>
              </a:rPr>
              <a:t> </a:t>
            </a:r>
            <a:r>
              <a:rPr lang="en-US" dirty="0" err="1" smtClean="0">
                <a:solidFill>
                  <a:schemeClr val="bg1"/>
                </a:solidFill>
              </a:rPr>
              <a:t>urmare</a:t>
            </a:r>
            <a:r>
              <a:rPr lang="en-US" dirty="0" smtClean="0">
                <a:solidFill>
                  <a:schemeClr val="bg1"/>
                </a:solidFill>
              </a:rPr>
              <a:t>, de </a:t>
            </a:r>
            <a:r>
              <a:rPr lang="en-US" dirty="0" err="1" smtClean="0">
                <a:solidFill>
                  <a:schemeClr val="bg1"/>
                </a:solidFill>
              </a:rPr>
              <a:t>tratament</a:t>
            </a:r>
            <a:r>
              <a:rPr lang="en-US" dirty="0" smtClean="0">
                <a:solidFill>
                  <a:schemeClr val="bg1"/>
                </a:solidFill>
              </a:rPr>
              <a:t>. </a:t>
            </a:r>
            <a:endParaRPr lang="ru-RU" dirty="0" smtClean="0">
              <a:solidFill>
                <a:schemeClr val="bg1"/>
              </a:solidFill>
            </a:endParaRPr>
          </a:p>
          <a:p>
            <a:pPr algn="just" eaLnBrk="1" hangingPunct="1">
              <a:defRPr/>
            </a:pPr>
            <a:endParaRPr lang="ro-RO" dirty="0" smtClean="0"/>
          </a:p>
          <a:p>
            <a:pPr eaLnBrk="1" hangingPunct="1">
              <a:defRPr/>
            </a:pPr>
            <a:endParaRPr lang="ro-RO" dirty="0" smtClean="0"/>
          </a:p>
          <a:p>
            <a:pPr marL="274320" indent="-274320" eaLnBrk="1" fontAlgn="auto" hangingPunct="1">
              <a:spcAft>
                <a:spcPts val="0"/>
              </a:spcAft>
              <a:buClr>
                <a:schemeClr val="accent3"/>
              </a:buClr>
              <a:buFont typeface="Wingdings 2"/>
              <a:buChar char=""/>
              <a:defRPr/>
            </a:pPr>
            <a:endParaRPr lang="ru-RU" dirty="0">
              <a:solidFill>
                <a:schemeClr val="bg1"/>
              </a:solidFill>
            </a:endParaRPr>
          </a:p>
        </p:txBody>
      </p:sp>
      <p:sp>
        <p:nvSpPr>
          <p:cNvPr id="4" name="Дата 3"/>
          <p:cNvSpPr>
            <a:spLocks noGrp="1"/>
          </p:cNvSpPr>
          <p:nvPr>
            <p:ph type="dt" sz="quarter" idx="10"/>
          </p:nvPr>
        </p:nvSpPr>
        <p:spPr/>
        <p:txBody>
          <a:bodyPr/>
          <a:lstStyle/>
          <a:p>
            <a:pPr>
              <a:defRPr/>
            </a:pPr>
            <a:fld id="{A5D06DE9-978B-41D8-9179-CDD5DC587EDB}" type="datetime2">
              <a:rPr lang="ro-RO"/>
              <a:pPr>
                <a:defRPr/>
              </a:pPr>
              <a:t>luni, 12 septembrie 2011</a:t>
            </a:fld>
            <a:endParaRPr lang="ru-RU"/>
          </a:p>
        </p:txBody>
      </p:sp>
      <p:sp>
        <p:nvSpPr>
          <p:cNvPr id="5" name="Номер слайда 4"/>
          <p:cNvSpPr>
            <a:spLocks noGrp="1"/>
          </p:cNvSpPr>
          <p:nvPr>
            <p:ph type="sldNum" sz="quarter" idx="12"/>
          </p:nvPr>
        </p:nvSpPr>
        <p:spPr/>
        <p:txBody>
          <a:bodyPr/>
          <a:lstStyle/>
          <a:p>
            <a:pPr>
              <a:defRPr/>
            </a:pPr>
            <a:fld id="{FED64520-3FF1-4B15-9D3B-5DE5EAF46808}" type="slidenum">
              <a:rPr lang="ru-RU"/>
              <a:pPr>
                <a:defRPr/>
              </a:pPr>
              <a:t>2</a:t>
            </a:fld>
            <a:endParaRPr lang="ru-RU"/>
          </a:p>
        </p:txBody>
      </p:sp>
      <p:pic>
        <p:nvPicPr>
          <p:cNvPr id="6" name="Picture 12"/>
          <p:cNvPicPr>
            <a:picLocks noChangeAspect="1" noChangeArrowheads="1"/>
          </p:cNvPicPr>
          <p:nvPr/>
        </p:nvPicPr>
        <p:blipFill>
          <a:blip r:embed="rId3"/>
          <a:srcRect/>
          <a:stretch>
            <a:fillRect/>
          </a:stretch>
        </p:blipFill>
        <p:spPr bwMode="auto">
          <a:xfrm>
            <a:off x="0" y="571480"/>
            <a:ext cx="2857488" cy="2143116"/>
          </a:xfrm>
          <a:prstGeom prst="rect">
            <a:avLst/>
          </a:prstGeom>
          <a:noFill/>
          <a:ln w="9525">
            <a:noFill/>
            <a:miter lim="800000"/>
            <a:headEnd/>
            <a:tailEnd/>
          </a:ln>
          <a:effectLst/>
        </p:spPr>
      </p:pic>
      <p:pic>
        <p:nvPicPr>
          <p:cNvPr id="7" name="Picture 6"/>
          <p:cNvPicPr>
            <a:picLocks noChangeAspect="1" noChangeArrowheads="1"/>
          </p:cNvPicPr>
          <p:nvPr/>
        </p:nvPicPr>
        <p:blipFill>
          <a:blip r:embed="rId4" cstate="print"/>
          <a:srcRect r="76196"/>
          <a:stretch>
            <a:fillRect/>
          </a:stretch>
        </p:blipFill>
        <p:spPr bwMode="auto">
          <a:xfrm>
            <a:off x="0" y="2899723"/>
            <a:ext cx="2857488" cy="35201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Заголовок 6"/>
          <p:cNvSpPr>
            <a:spLocks noGrp="1"/>
          </p:cNvSpPr>
          <p:nvPr>
            <p:ph type="title"/>
          </p:nvPr>
        </p:nvSpPr>
        <p:spPr>
          <a:xfrm>
            <a:off x="457200" y="704850"/>
            <a:ext cx="8229600" cy="1143000"/>
          </a:xfrm>
        </p:spPr>
        <p:txBody>
          <a:bodyPr/>
          <a:lstStyle/>
          <a:p>
            <a:pPr algn="ctr" eaLnBrk="1" hangingPunct="1"/>
            <a:r>
              <a:rPr lang="en-US" smtClean="0">
                <a:solidFill>
                  <a:schemeClr val="bg1"/>
                </a:solidFill>
              </a:rPr>
              <a:t>Ca</a:t>
            </a:r>
            <a:r>
              <a:rPr lang="ro-RO" smtClean="0">
                <a:solidFill>
                  <a:schemeClr val="bg1"/>
                </a:solidFill>
              </a:rPr>
              <a:t>z clinic</a:t>
            </a:r>
            <a:br>
              <a:rPr lang="ro-RO" smtClean="0">
                <a:solidFill>
                  <a:schemeClr val="bg1"/>
                </a:solidFill>
              </a:rPr>
            </a:br>
            <a:r>
              <a:rPr lang="ro-RO" smtClean="0">
                <a:solidFill>
                  <a:schemeClr val="bg1"/>
                </a:solidFill>
              </a:rPr>
              <a:t>Pacientul D. 48 ani </a:t>
            </a:r>
            <a:endParaRPr lang="ro-RO" smtClean="0"/>
          </a:p>
        </p:txBody>
      </p:sp>
      <p:pic>
        <p:nvPicPr>
          <p:cNvPr id="34818" name="Picture 2"/>
          <p:cNvPicPr>
            <a:picLocks noGrp="1" noChangeAspect="1" noChangeArrowheads="1"/>
          </p:cNvPicPr>
          <p:nvPr>
            <p:ph sz="half" idx="1"/>
          </p:nvPr>
        </p:nvPicPr>
        <p:blipFill>
          <a:blip r:embed="rId2" cstate="print"/>
          <a:srcRect/>
          <a:stretch>
            <a:fillRect/>
          </a:stretch>
        </p:blipFill>
        <p:spPr>
          <a:xfrm>
            <a:off x="457200" y="2359025"/>
            <a:ext cx="4038600" cy="3557588"/>
          </a:xfrm>
        </p:spPr>
      </p:pic>
      <p:pic>
        <p:nvPicPr>
          <p:cNvPr id="34819" name="Picture 3"/>
          <p:cNvPicPr>
            <a:picLocks noGrp="1" noChangeAspect="1" noChangeArrowheads="1"/>
          </p:cNvPicPr>
          <p:nvPr>
            <p:ph sz="half" idx="2"/>
          </p:nvPr>
        </p:nvPicPr>
        <p:blipFill>
          <a:blip r:embed="rId3" cstate="print"/>
          <a:srcRect/>
          <a:stretch>
            <a:fillRect/>
          </a:stretch>
        </p:blipFill>
        <p:spPr>
          <a:xfrm>
            <a:off x="4648200" y="2359025"/>
            <a:ext cx="4038600" cy="3557588"/>
          </a:xfrm>
        </p:spPr>
      </p:pic>
      <p:sp>
        <p:nvSpPr>
          <p:cNvPr id="5" name="Дата 4"/>
          <p:cNvSpPr>
            <a:spLocks noGrp="1"/>
          </p:cNvSpPr>
          <p:nvPr>
            <p:ph type="dt" sz="quarter" idx="10"/>
          </p:nvPr>
        </p:nvSpPr>
        <p:spPr/>
        <p:txBody>
          <a:bodyPr/>
          <a:lstStyle/>
          <a:p>
            <a:pPr>
              <a:defRPr/>
            </a:pPr>
            <a:fld id="{A52541DF-8FBE-4296-ACD5-BCECBEA8A894}" type="datetime2">
              <a:rPr lang="ro-RO"/>
              <a:pPr>
                <a:defRPr/>
              </a:pPr>
              <a:t>luni, 12 septembrie 2011</a:t>
            </a:fld>
            <a:endParaRPr lang="ru-RU"/>
          </a:p>
        </p:txBody>
      </p:sp>
      <p:sp>
        <p:nvSpPr>
          <p:cNvPr id="6" name="Номер слайда 5"/>
          <p:cNvSpPr>
            <a:spLocks noGrp="1"/>
          </p:cNvSpPr>
          <p:nvPr>
            <p:ph type="sldNum" sz="quarter" idx="12"/>
          </p:nvPr>
        </p:nvSpPr>
        <p:spPr/>
        <p:txBody>
          <a:bodyPr/>
          <a:lstStyle/>
          <a:p>
            <a:pPr>
              <a:defRPr/>
            </a:pPr>
            <a:fld id="{D6C6BAB6-1D9C-4667-8F7B-E77596D4AA2C}" type="slidenum">
              <a:rPr lang="ru-RU" smtClean="0"/>
              <a:pPr>
                <a:defRPr/>
              </a:pPr>
              <a:t>20</a:t>
            </a:fld>
            <a:endParaRPr lang="ru-RU"/>
          </a:p>
        </p:txBody>
      </p:sp>
      <p:pic>
        <p:nvPicPr>
          <p:cNvPr id="34823" name="Picture 7"/>
          <p:cNvPicPr>
            <a:picLocks noChangeAspect="1" noChangeArrowheads="1"/>
          </p:cNvPicPr>
          <p:nvPr/>
        </p:nvPicPr>
        <p:blipFill>
          <a:blip r:embed="rId4" cstate="print"/>
          <a:srcRect l="2905" r="4407"/>
          <a:stretch>
            <a:fillRect/>
          </a:stretch>
        </p:blipFill>
        <p:spPr bwMode="auto">
          <a:xfrm>
            <a:off x="1763713" y="2419350"/>
            <a:ext cx="6049962" cy="44386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23"/>
                                        </p:tgtEl>
                                        <p:attrNameLst>
                                          <p:attrName>style.visibility</p:attrName>
                                        </p:attrNameLst>
                                      </p:cBhvr>
                                      <p:to>
                                        <p:strVal val="visible"/>
                                      </p:to>
                                    </p:set>
                                    <p:anim calcmode="lin" valueType="num">
                                      <p:cBhvr additive="base">
                                        <p:cTn id="7" dur="500" fill="hold"/>
                                        <p:tgtEl>
                                          <p:spTgt spid="34823"/>
                                        </p:tgtEl>
                                        <p:attrNameLst>
                                          <p:attrName>ppt_x</p:attrName>
                                        </p:attrNameLst>
                                      </p:cBhvr>
                                      <p:tavLst>
                                        <p:tav tm="0">
                                          <p:val>
                                            <p:strVal val="#ppt_x"/>
                                          </p:val>
                                        </p:tav>
                                        <p:tav tm="100000">
                                          <p:val>
                                            <p:strVal val="#ppt_x"/>
                                          </p:val>
                                        </p:tav>
                                      </p:tavLst>
                                    </p:anim>
                                    <p:anim calcmode="lin" valueType="num">
                                      <p:cBhvr additive="base">
                                        <p:cTn id="8" dur="500" fill="hold"/>
                                        <p:tgtEl>
                                          <p:spTgt spid="348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Заголовок 6"/>
          <p:cNvSpPr>
            <a:spLocks noGrp="1"/>
          </p:cNvSpPr>
          <p:nvPr>
            <p:ph type="title"/>
          </p:nvPr>
        </p:nvSpPr>
        <p:spPr>
          <a:xfrm>
            <a:off x="457200" y="704850"/>
            <a:ext cx="8229600" cy="1143000"/>
          </a:xfrm>
        </p:spPr>
        <p:txBody>
          <a:bodyPr/>
          <a:lstStyle/>
          <a:p>
            <a:pPr eaLnBrk="1" hangingPunct="1"/>
            <a:endParaRPr lang="ro-RO" smtClean="0"/>
          </a:p>
        </p:txBody>
      </p:sp>
      <p:sp>
        <p:nvSpPr>
          <p:cNvPr id="35842" name="Текст 7"/>
          <p:cNvSpPr>
            <a:spLocks noGrp="1"/>
          </p:cNvSpPr>
          <p:nvPr>
            <p:ph type="body" idx="1"/>
          </p:nvPr>
        </p:nvSpPr>
        <p:spPr>
          <a:xfrm>
            <a:off x="457200" y="1855788"/>
            <a:ext cx="4040188" cy="658812"/>
          </a:xfrm>
        </p:spPr>
        <p:txBody>
          <a:bodyPr/>
          <a:lstStyle/>
          <a:p>
            <a:pPr eaLnBrk="1" hangingPunct="1"/>
            <a:endParaRPr lang="ro-RO" smtClean="0"/>
          </a:p>
        </p:txBody>
      </p:sp>
      <p:sp>
        <p:nvSpPr>
          <p:cNvPr id="35843" name="Текст 9"/>
          <p:cNvSpPr>
            <a:spLocks noGrp="1"/>
          </p:cNvSpPr>
          <p:nvPr>
            <p:ph type="body" sz="half" idx="3"/>
          </p:nvPr>
        </p:nvSpPr>
        <p:spPr>
          <a:xfrm>
            <a:off x="4645025" y="1860550"/>
            <a:ext cx="4041775" cy="654050"/>
          </a:xfrm>
        </p:spPr>
        <p:txBody>
          <a:bodyPr/>
          <a:lstStyle/>
          <a:p>
            <a:pPr eaLnBrk="1" hangingPunct="1"/>
            <a:endParaRPr lang="ro-RO" smtClean="0"/>
          </a:p>
        </p:txBody>
      </p:sp>
      <p:pic>
        <p:nvPicPr>
          <p:cNvPr id="35844" name="Picture 2"/>
          <p:cNvPicPr>
            <a:picLocks noGrp="1" noChangeAspect="1" noChangeArrowheads="1"/>
          </p:cNvPicPr>
          <p:nvPr>
            <p:ph sz="quarter" idx="2"/>
          </p:nvPr>
        </p:nvPicPr>
        <p:blipFill>
          <a:blip r:embed="rId2" cstate="print"/>
          <a:srcRect/>
          <a:stretch>
            <a:fillRect/>
          </a:stretch>
        </p:blipFill>
        <p:spPr>
          <a:xfrm>
            <a:off x="350838" y="3429000"/>
            <a:ext cx="3894137" cy="3429000"/>
          </a:xfrm>
        </p:spPr>
      </p:pic>
      <p:pic>
        <p:nvPicPr>
          <p:cNvPr id="35845" name="Picture 3"/>
          <p:cNvPicPr>
            <a:picLocks noGrp="1" noChangeAspect="1" noChangeArrowheads="1"/>
          </p:cNvPicPr>
          <p:nvPr>
            <p:ph sz="quarter" idx="4"/>
          </p:nvPr>
        </p:nvPicPr>
        <p:blipFill>
          <a:blip r:embed="rId3" cstate="print"/>
          <a:srcRect/>
          <a:stretch>
            <a:fillRect/>
          </a:stretch>
        </p:blipFill>
        <p:spPr>
          <a:xfrm>
            <a:off x="4786313" y="0"/>
            <a:ext cx="3894137" cy="3429000"/>
          </a:xfrm>
        </p:spPr>
      </p:pic>
      <p:sp>
        <p:nvSpPr>
          <p:cNvPr id="5" name="Дата 4"/>
          <p:cNvSpPr>
            <a:spLocks noGrp="1"/>
          </p:cNvSpPr>
          <p:nvPr>
            <p:ph type="dt" sz="quarter" idx="10"/>
          </p:nvPr>
        </p:nvSpPr>
        <p:spPr/>
        <p:txBody>
          <a:bodyPr/>
          <a:lstStyle/>
          <a:p>
            <a:pPr>
              <a:defRPr/>
            </a:pPr>
            <a:fld id="{DE5A06B0-1E8F-463D-A598-1E7A7808F10B}" type="datetime2">
              <a:rPr lang="ro-RO"/>
              <a:pPr>
                <a:defRPr/>
              </a:pPr>
              <a:t>luni, 12 septembrie 2011</a:t>
            </a:fld>
            <a:endParaRPr lang="ru-RU"/>
          </a:p>
        </p:txBody>
      </p:sp>
      <p:sp>
        <p:nvSpPr>
          <p:cNvPr id="6" name="Номер слайда 5"/>
          <p:cNvSpPr>
            <a:spLocks noGrp="1"/>
          </p:cNvSpPr>
          <p:nvPr>
            <p:ph type="sldNum" sz="quarter" idx="12"/>
          </p:nvPr>
        </p:nvSpPr>
        <p:spPr/>
        <p:txBody>
          <a:bodyPr/>
          <a:lstStyle/>
          <a:p>
            <a:pPr>
              <a:defRPr/>
            </a:pPr>
            <a:fld id="{5EC862AB-90E5-453C-90BB-E14B55ECA8DE}" type="slidenum">
              <a:rPr lang="ru-RU" smtClean="0"/>
              <a:pPr>
                <a:defRPr/>
              </a:pPr>
              <a:t>21</a:t>
            </a:fld>
            <a:endParaRPr lang="ru-RU"/>
          </a:p>
        </p:txBody>
      </p:sp>
      <p:pic>
        <p:nvPicPr>
          <p:cNvPr id="35848" name="Picture 5"/>
          <p:cNvPicPr>
            <a:picLocks noChangeAspect="1" noChangeArrowheads="1"/>
          </p:cNvPicPr>
          <p:nvPr/>
        </p:nvPicPr>
        <p:blipFill>
          <a:blip r:embed="rId4" cstate="print"/>
          <a:srcRect/>
          <a:stretch>
            <a:fillRect/>
          </a:stretch>
        </p:blipFill>
        <p:spPr bwMode="auto">
          <a:xfrm>
            <a:off x="357188" y="0"/>
            <a:ext cx="3857625" cy="3397250"/>
          </a:xfrm>
          <a:prstGeom prst="rect">
            <a:avLst/>
          </a:prstGeom>
          <a:noFill/>
          <a:ln w="9525">
            <a:noFill/>
            <a:miter lim="800000"/>
            <a:headEnd/>
            <a:tailEnd/>
          </a:ln>
        </p:spPr>
      </p:pic>
      <p:pic>
        <p:nvPicPr>
          <p:cNvPr id="35849" name="Picture 6"/>
          <p:cNvPicPr>
            <a:picLocks noChangeAspect="1" noChangeArrowheads="1"/>
          </p:cNvPicPr>
          <p:nvPr/>
        </p:nvPicPr>
        <p:blipFill>
          <a:blip r:embed="rId5" cstate="print"/>
          <a:srcRect/>
          <a:stretch>
            <a:fillRect/>
          </a:stretch>
        </p:blipFill>
        <p:spPr bwMode="auto">
          <a:xfrm>
            <a:off x="4786313" y="3429000"/>
            <a:ext cx="3894137"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Заголовок 1"/>
          <p:cNvSpPr>
            <a:spLocks noGrp="1"/>
          </p:cNvSpPr>
          <p:nvPr>
            <p:ph type="title"/>
          </p:nvPr>
        </p:nvSpPr>
        <p:spPr>
          <a:xfrm>
            <a:off x="457200" y="704850"/>
            <a:ext cx="8229600" cy="1143000"/>
          </a:xfrm>
        </p:spPr>
        <p:txBody>
          <a:bodyPr/>
          <a:lstStyle/>
          <a:p>
            <a:pPr algn="ctr" eaLnBrk="1" hangingPunct="1"/>
            <a:r>
              <a:rPr lang="ro-RO" smtClean="0">
                <a:solidFill>
                  <a:schemeClr val="bg1"/>
                </a:solidFill>
              </a:rPr>
              <a:t>Caz clinic</a:t>
            </a:r>
            <a:br>
              <a:rPr lang="ro-RO" smtClean="0">
                <a:solidFill>
                  <a:schemeClr val="bg1"/>
                </a:solidFill>
              </a:rPr>
            </a:br>
            <a:r>
              <a:rPr lang="ro-RO" smtClean="0">
                <a:solidFill>
                  <a:schemeClr val="bg1"/>
                </a:solidFill>
              </a:rPr>
              <a:t>CT a Pacientei M. 42 ani</a:t>
            </a:r>
            <a:endParaRPr lang="ro-RO" smtClean="0"/>
          </a:p>
        </p:txBody>
      </p:sp>
      <p:pic>
        <p:nvPicPr>
          <p:cNvPr id="37890" name="Picture 2" descr="E:\cazuri foto\osteeosinteza 2 miniplaci mesa in sinus 20 zile\IMG_1177.jpg"/>
          <p:cNvPicPr>
            <a:picLocks noGrp="1" noChangeAspect="1" noChangeArrowheads="1"/>
          </p:cNvPicPr>
          <p:nvPr>
            <p:ph sz="half" idx="1"/>
          </p:nvPr>
        </p:nvPicPr>
        <p:blipFill>
          <a:blip r:embed="rId2" cstate="print"/>
          <a:srcRect/>
          <a:stretch>
            <a:fillRect/>
          </a:stretch>
        </p:blipFill>
        <p:spPr>
          <a:xfrm>
            <a:off x="457200" y="2624138"/>
            <a:ext cx="4038600" cy="3028950"/>
          </a:xfrm>
        </p:spPr>
      </p:pic>
      <p:pic>
        <p:nvPicPr>
          <p:cNvPr id="37891" name="Picture 3" descr="E:\cazuri foto\osteeosinteza 2 miniplaci mesa in sinus 20 zile\IMG_1176.jpg"/>
          <p:cNvPicPr>
            <a:picLocks noGrp="1" noChangeAspect="1" noChangeArrowheads="1"/>
          </p:cNvPicPr>
          <p:nvPr>
            <p:ph sz="half" idx="2"/>
          </p:nvPr>
        </p:nvPicPr>
        <p:blipFill>
          <a:blip r:embed="rId3" cstate="print"/>
          <a:srcRect/>
          <a:stretch>
            <a:fillRect/>
          </a:stretch>
        </p:blipFill>
        <p:spPr>
          <a:xfrm>
            <a:off x="4648200" y="2624138"/>
            <a:ext cx="4038600" cy="3028950"/>
          </a:xfrm>
        </p:spPr>
      </p:pic>
      <p:sp>
        <p:nvSpPr>
          <p:cNvPr id="5" name="Дата 4"/>
          <p:cNvSpPr>
            <a:spLocks noGrp="1"/>
          </p:cNvSpPr>
          <p:nvPr>
            <p:ph type="dt" sz="quarter" idx="10"/>
          </p:nvPr>
        </p:nvSpPr>
        <p:spPr/>
        <p:txBody>
          <a:bodyPr/>
          <a:lstStyle/>
          <a:p>
            <a:pPr>
              <a:defRPr/>
            </a:pPr>
            <a:fld id="{AB70482E-7AA2-4C58-952C-4E55FDCDF67B}" type="datetime2">
              <a:rPr lang="ro-RO"/>
              <a:pPr>
                <a:defRPr/>
              </a:pPr>
              <a:t>luni, 12 septembrie 2011</a:t>
            </a:fld>
            <a:endParaRPr lang="ru-RU"/>
          </a:p>
        </p:txBody>
      </p:sp>
      <p:sp>
        <p:nvSpPr>
          <p:cNvPr id="6" name="Номер слайда 5"/>
          <p:cNvSpPr>
            <a:spLocks noGrp="1"/>
          </p:cNvSpPr>
          <p:nvPr>
            <p:ph type="sldNum" sz="quarter" idx="12"/>
          </p:nvPr>
        </p:nvSpPr>
        <p:spPr/>
        <p:txBody>
          <a:bodyPr/>
          <a:lstStyle/>
          <a:p>
            <a:pPr>
              <a:defRPr/>
            </a:pPr>
            <a:fld id="{43DE6648-455F-4D6F-ABE7-8BD232B18565}" type="slidenum">
              <a:rPr lang="ru-RU" smtClean="0"/>
              <a:pPr>
                <a:defRPr/>
              </a:pPr>
              <a:t>22</a:t>
            </a:fld>
            <a:endParaRPr lang="ru-R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Заголовок 6"/>
          <p:cNvSpPr>
            <a:spLocks noGrp="1"/>
          </p:cNvSpPr>
          <p:nvPr>
            <p:ph type="title"/>
          </p:nvPr>
        </p:nvSpPr>
        <p:spPr>
          <a:xfrm>
            <a:off x="500063" y="0"/>
            <a:ext cx="8229600" cy="928688"/>
          </a:xfrm>
        </p:spPr>
        <p:txBody>
          <a:bodyPr/>
          <a:lstStyle/>
          <a:p>
            <a:pPr algn="ctr" eaLnBrk="1" hangingPunct="1"/>
            <a:r>
              <a:rPr lang="ro-RO" sz="3200" smtClean="0">
                <a:solidFill>
                  <a:schemeClr val="bg1"/>
                </a:solidFill>
              </a:rPr>
              <a:t>Caz clinic</a:t>
            </a:r>
            <a:br>
              <a:rPr lang="ro-RO" sz="3200" smtClean="0">
                <a:solidFill>
                  <a:schemeClr val="bg1"/>
                </a:solidFill>
              </a:rPr>
            </a:br>
            <a:r>
              <a:rPr lang="ro-RO" sz="3200" smtClean="0">
                <a:solidFill>
                  <a:schemeClr val="bg1"/>
                </a:solidFill>
              </a:rPr>
              <a:t>CT a Pacientei V. 36 ani</a:t>
            </a:r>
            <a:endParaRPr lang="ro-RO" sz="3200" smtClean="0"/>
          </a:p>
        </p:txBody>
      </p:sp>
      <p:pic>
        <p:nvPicPr>
          <p:cNvPr id="38914" name="Picture 2"/>
          <p:cNvPicPr>
            <a:picLocks noGrp="1" noChangeAspect="1" noChangeArrowheads="1"/>
          </p:cNvPicPr>
          <p:nvPr>
            <p:ph idx="1"/>
          </p:nvPr>
        </p:nvPicPr>
        <p:blipFill>
          <a:blip r:embed="rId2" cstate="print"/>
          <a:srcRect t="5695" b="9930"/>
          <a:stretch>
            <a:fillRect/>
          </a:stretch>
        </p:blipFill>
        <p:spPr>
          <a:xfrm>
            <a:off x="0" y="1071563"/>
            <a:ext cx="9144000" cy="5786437"/>
          </a:xfrm>
        </p:spPr>
      </p:pic>
      <p:sp>
        <p:nvSpPr>
          <p:cNvPr id="5" name="Дата 4"/>
          <p:cNvSpPr>
            <a:spLocks noGrp="1"/>
          </p:cNvSpPr>
          <p:nvPr>
            <p:ph type="dt" sz="quarter" idx="10"/>
          </p:nvPr>
        </p:nvSpPr>
        <p:spPr/>
        <p:txBody>
          <a:bodyPr/>
          <a:lstStyle/>
          <a:p>
            <a:pPr>
              <a:defRPr/>
            </a:pPr>
            <a:fld id="{C15638E5-B8EB-4656-9D6C-4A2D4767772E}" type="datetime2">
              <a:rPr lang="ro-RO"/>
              <a:pPr>
                <a:defRPr/>
              </a:pPr>
              <a:t>luni, 12 septembrie 2011</a:t>
            </a:fld>
            <a:endParaRPr lang="ru-RU"/>
          </a:p>
        </p:txBody>
      </p:sp>
      <p:sp>
        <p:nvSpPr>
          <p:cNvPr id="6" name="Номер слайда 5"/>
          <p:cNvSpPr>
            <a:spLocks noGrp="1"/>
          </p:cNvSpPr>
          <p:nvPr>
            <p:ph type="sldNum" sz="quarter" idx="12"/>
          </p:nvPr>
        </p:nvSpPr>
        <p:spPr/>
        <p:txBody>
          <a:bodyPr/>
          <a:lstStyle/>
          <a:p>
            <a:pPr>
              <a:defRPr/>
            </a:pPr>
            <a:fld id="{5439D7CB-17DF-4F75-A136-2EC023AC547F}" type="slidenum">
              <a:rPr lang="ru-RU" smtClean="0"/>
              <a:pPr>
                <a:defRPr/>
              </a:pPr>
              <a:t>23</a:t>
            </a:fld>
            <a:endParaRPr lang="ru-RU"/>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Заголовок 6"/>
          <p:cNvSpPr>
            <a:spLocks noGrp="1"/>
          </p:cNvSpPr>
          <p:nvPr>
            <p:ph type="title"/>
          </p:nvPr>
        </p:nvSpPr>
        <p:spPr/>
        <p:txBody>
          <a:bodyPr/>
          <a:lstStyle/>
          <a:p>
            <a:pPr eaLnBrk="1" hangingPunct="1"/>
            <a:endParaRPr lang="ro-RO" smtClean="0"/>
          </a:p>
        </p:txBody>
      </p:sp>
      <p:pic>
        <p:nvPicPr>
          <p:cNvPr id="39938" name="Picture 2"/>
          <p:cNvPicPr>
            <a:picLocks noGrp="1" noChangeAspect="1" noChangeArrowheads="1"/>
          </p:cNvPicPr>
          <p:nvPr>
            <p:ph idx="1"/>
          </p:nvPr>
        </p:nvPicPr>
        <p:blipFill>
          <a:blip r:embed="rId2" cstate="print"/>
          <a:srcRect t="4900" b="10806"/>
          <a:stretch>
            <a:fillRect/>
          </a:stretch>
        </p:blipFill>
        <p:spPr>
          <a:xfrm>
            <a:off x="0" y="1071563"/>
            <a:ext cx="9153525" cy="5786437"/>
          </a:xfrm>
        </p:spPr>
      </p:pic>
      <p:sp>
        <p:nvSpPr>
          <p:cNvPr id="5" name="Дата 4"/>
          <p:cNvSpPr>
            <a:spLocks noGrp="1"/>
          </p:cNvSpPr>
          <p:nvPr>
            <p:ph type="dt" sz="quarter" idx="10"/>
          </p:nvPr>
        </p:nvSpPr>
        <p:spPr/>
        <p:txBody>
          <a:bodyPr/>
          <a:lstStyle/>
          <a:p>
            <a:pPr>
              <a:defRPr/>
            </a:pPr>
            <a:fld id="{AFD6801D-3C57-4F04-954E-4ACD5E763029}" type="datetime2">
              <a:rPr lang="ro-RO"/>
              <a:pPr>
                <a:defRPr/>
              </a:pPr>
              <a:t>luni, 12 septembrie 2011</a:t>
            </a:fld>
            <a:endParaRPr lang="ru-RU"/>
          </a:p>
        </p:txBody>
      </p:sp>
      <p:sp>
        <p:nvSpPr>
          <p:cNvPr id="6" name="Номер слайда 5"/>
          <p:cNvSpPr>
            <a:spLocks noGrp="1"/>
          </p:cNvSpPr>
          <p:nvPr>
            <p:ph type="sldNum" sz="quarter" idx="12"/>
          </p:nvPr>
        </p:nvSpPr>
        <p:spPr/>
        <p:txBody>
          <a:bodyPr/>
          <a:lstStyle/>
          <a:p>
            <a:pPr>
              <a:defRPr/>
            </a:pPr>
            <a:fld id="{9F65C633-943F-4AF7-B9E4-3B406C3D603E}" type="slidenum">
              <a:rPr lang="ru-RU" smtClean="0"/>
              <a:pPr>
                <a:defRPr/>
              </a:pPr>
              <a:t>24</a:t>
            </a:fld>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Заголовок 1"/>
          <p:cNvSpPr>
            <a:spLocks noGrp="1"/>
          </p:cNvSpPr>
          <p:nvPr>
            <p:ph type="title"/>
          </p:nvPr>
        </p:nvSpPr>
        <p:spPr/>
        <p:txBody>
          <a:bodyPr/>
          <a:lstStyle/>
          <a:p>
            <a:pPr eaLnBrk="1" hangingPunct="1"/>
            <a:endParaRPr lang="ro-RO" smtClean="0"/>
          </a:p>
        </p:txBody>
      </p:sp>
      <p:pic>
        <p:nvPicPr>
          <p:cNvPr id="40962" name="Picture 2"/>
          <p:cNvPicPr>
            <a:picLocks noGrp="1" noChangeAspect="1" noChangeArrowheads="1"/>
          </p:cNvPicPr>
          <p:nvPr>
            <p:ph idx="1"/>
          </p:nvPr>
        </p:nvPicPr>
        <p:blipFill>
          <a:blip r:embed="rId2" cstate="print"/>
          <a:srcRect t="5208" b="10416"/>
          <a:stretch>
            <a:fillRect/>
          </a:stretch>
        </p:blipFill>
        <p:spPr>
          <a:xfrm>
            <a:off x="0" y="357188"/>
            <a:ext cx="9144000" cy="5786437"/>
          </a:xfrm>
        </p:spPr>
      </p:pic>
      <p:sp>
        <p:nvSpPr>
          <p:cNvPr id="4" name="Дата 3"/>
          <p:cNvSpPr>
            <a:spLocks noGrp="1"/>
          </p:cNvSpPr>
          <p:nvPr>
            <p:ph type="dt" sz="quarter" idx="10"/>
          </p:nvPr>
        </p:nvSpPr>
        <p:spPr/>
        <p:txBody>
          <a:bodyPr/>
          <a:lstStyle/>
          <a:p>
            <a:pPr>
              <a:defRPr/>
            </a:pPr>
            <a:fld id="{4D115E7C-B7E2-4F81-B005-5EF7A2927A05}" type="datetime2">
              <a:rPr lang="ro-RO"/>
              <a:pPr>
                <a:defRPr/>
              </a:pPr>
              <a:t>luni, 12 septembrie 2011</a:t>
            </a:fld>
            <a:endParaRPr lang="ru-RU"/>
          </a:p>
        </p:txBody>
      </p:sp>
      <p:sp>
        <p:nvSpPr>
          <p:cNvPr id="5" name="Номер слайда 4"/>
          <p:cNvSpPr>
            <a:spLocks noGrp="1"/>
          </p:cNvSpPr>
          <p:nvPr>
            <p:ph type="sldNum" sz="quarter" idx="12"/>
          </p:nvPr>
        </p:nvSpPr>
        <p:spPr/>
        <p:txBody>
          <a:bodyPr/>
          <a:lstStyle/>
          <a:p>
            <a:pPr>
              <a:defRPr/>
            </a:pPr>
            <a:fld id="{A8913837-7ED8-41A6-A627-FB5CB46A12A6}" type="slidenum">
              <a:rPr lang="ru-RU" smtClean="0"/>
              <a:pPr>
                <a:defRPr/>
              </a:pPr>
              <a:t>25</a:t>
            </a:fld>
            <a:endParaRPr lang="ru-RU"/>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Заголовок 5"/>
          <p:cNvSpPr>
            <a:spLocks noGrp="1"/>
          </p:cNvSpPr>
          <p:nvPr>
            <p:ph type="title"/>
          </p:nvPr>
        </p:nvSpPr>
        <p:spPr>
          <a:xfrm>
            <a:off x="539750" y="0"/>
            <a:ext cx="8229600" cy="1143000"/>
          </a:xfrm>
        </p:spPr>
        <p:txBody>
          <a:bodyPr/>
          <a:lstStyle/>
          <a:p>
            <a:pPr algn="ctr" eaLnBrk="1" hangingPunct="1"/>
            <a:r>
              <a:rPr lang="ro-RO" smtClean="0">
                <a:solidFill>
                  <a:schemeClr val="bg1"/>
                </a:solidFill>
                <a:latin typeface="Times New Roman" pitchFamily="18" charset="0"/>
                <a:cs typeface="Times New Roman" pitchFamily="18" charset="0"/>
              </a:rPr>
              <a:t>Concluzii</a:t>
            </a:r>
          </a:p>
        </p:txBody>
      </p:sp>
      <p:sp>
        <p:nvSpPr>
          <p:cNvPr id="50178" name="Содержимое 2"/>
          <p:cNvSpPr>
            <a:spLocks noGrp="1"/>
          </p:cNvSpPr>
          <p:nvPr>
            <p:ph idx="1"/>
          </p:nvPr>
        </p:nvSpPr>
        <p:spPr>
          <a:xfrm>
            <a:off x="395288" y="1628775"/>
            <a:ext cx="8229600" cy="4110038"/>
          </a:xfrm>
        </p:spPr>
        <p:txBody>
          <a:bodyPr/>
          <a:lstStyle/>
          <a:p>
            <a:pPr eaLnBrk="1" hangingPunct="1">
              <a:buFont typeface="Wingdings 2" pitchFamily="18" charset="2"/>
              <a:buNone/>
            </a:pPr>
            <a:r>
              <a:rPr lang="ro-RO" sz="2800" dirty="0" smtClean="0">
                <a:solidFill>
                  <a:schemeClr val="bg1"/>
                </a:solidFill>
              </a:rPr>
              <a:t>Majoritatea </a:t>
            </a:r>
            <a:r>
              <a:rPr lang="ro-RO" sz="2800" dirty="0" smtClean="0">
                <a:solidFill>
                  <a:schemeClr val="bg1"/>
                </a:solidFill>
              </a:rPr>
              <a:t>metodelor imagistice utilizate în</a:t>
            </a:r>
            <a:r>
              <a:rPr lang="ro-RO" sz="2800" dirty="0" smtClean="0">
                <a:solidFill>
                  <a:schemeClr val="bg1"/>
                </a:solidFill>
                <a:latin typeface="Times New Roman" pitchFamily="18" charset="0"/>
              </a:rPr>
              <a:t> chirurgia orală şi maxilo-facială  inclusiv şi OPG </a:t>
            </a:r>
            <a:r>
              <a:rPr lang="ro-RO" sz="2800" dirty="0" smtClean="0">
                <a:solidFill>
                  <a:schemeClr val="bg1"/>
                </a:solidFill>
              </a:rPr>
              <a:t>sunt utile, dar ele oferă imagini  bidimensionale, care nu totdeauna ne oferă o informaţie </a:t>
            </a:r>
            <a:r>
              <a:rPr lang="ro-RO" sz="2800" dirty="0" smtClean="0">
                <a:solidFill>
                  <a:schemeClr val="bg1"/>
                </a:solidFill>
              </a:rPr>
              <a:t>suficientă</a:t>
            </a:r>
            <a:r>
              <a:rPr lang="en-US" sz="2800" dirty="0" smtClean="0">
                <a:solidFill>
                  <a:schemeClr val="bg1"/>
                </a:solidFill>
              </a:rPr>
              <a:t>.</a:t>
            </a:r>
            <a:r>
              <a:rPr lang="ro-RO" sz="2800" dirty="0" smtClean="0">
                <a:solidFill>
                  <a:schemeClr val="bg1"/>
                </a:solidFill>
              </a:rPr>
              <a:t> </a:t>
            </a:r>
            <a:endParaRPr lang="en-US" sz="2800" dirty="0" smtClean="0">
              <a:solidFill>
                <a:schemeClr val="bg1"/>
              </a:solidFill>
            </a:endParaRPr>
          </a:p>
          <a:p>
            <a:pPr eaLnBrk="1" hangingPunct="1">
              <a:buFont typeface="Wingdings 2" pitchFamily="18" charset="2"/>
              <a:buNone/>
            </a:pPr>
            <a:r>
              <a:rPr lang="ro-RO" dirty="0" smtClean="0">
                <a:solidFill>
                  <a:schemeClr val="bg1"/>
                </a:solidFill>
              </a:rPr>
              <a:t>Oricum </a:t>
            </a:r>
            <a:r>
              <a:rPr lang="ro-RO" dirty="0" smtClean="0">
                <a:solidFill>
                  <a:schemeClr val="bg1"/>
                </a:solidFill>
              </a:rPr>
              <a:t>ele nu pot fi neglijate, trebuie doar </a:t>
            </a:r>
            <a:r>
              <a:rPr lang="en-US" dirty="0" err="1" smtClean="0">
                <a:solidFill>
                  <a:schemeClr val="bg1"/>
                </a:solidFill>
              </a:rPr>
              <a:t>să</a:t>
            </a:r>
            <a:r>
              <a:rPr lang="en-US" dirty="0" smtClean="0">
                <a:solidFill>
                  <a:schemeClr val="bg1"/>
                </a:solidFill>
              </a:rPr>
              <a:t> </a:t>
            </a:r>
            <a:r>
              <a:rPr lang="en-US" dirty="0" err="1" smtClean="0">
                <a:solidFill>
                  <a:schemeClr val="bg1"/>
                </a:solidFill>
              </a:rPr>
              <a:t>fim</a:t>
            </a:r>
            <a:r>
              <a:rPr lang="en-US" dirty="0" smtClean="0">
                <a:solidFill>
                  <a:schemeClr val="bg1"/>
                </a:solidFill>
              </a:rPr>
              <a:t> co</a:t>
            </a:r>
            <a:r>
              <a:rPr lang="ro-RO" dirty="0" smtClean="0">
                <a:solidFill>
                  <a:schemeClr val="bg1"/>
                </a:solidFill>
              </a:rPr>
              <a:t>nş</a:t>
            </a:r>
            <a:r>
              <a:rPr lang="en-US" dirty="0" smtClean="0">
                <a:solidFill>
                  <a:schemeClr val="bg1"/>
                </a:solidFill>
              </a:rPr>
              <a:t>tie</a:t>
            </a:r>
            <a:r>
              <a:rPr lang="ro-RO" dirty="0" smtClean="0">
                <a:solidFill>
                  <a:schemeClr val="bg1"/>
                </a:solidFill>
              </a:rPr>
              <a:t>nţ</a:t>
            </a:r>
            <a:r>
              <a:rPr lang="en-US" dirty="0" err="1" smtClean="0">
                <a:solidFill>
                  <a:schemeClr val="bg1"/>
                </a:solidFill>
              </a:rPr>
              <a:t>i</a:t>
            </a:r>
            <a:r>
              <a:rPr lang="en-US" dirty="0" smtClean="0">
                <a:solidFill>
                  <a:schemeClr val="bg1"/>
                </a:solidFill>
              </a:rPr>
              <a:t> </a:t>
            </a:r>
            <a:r>
              <a:rPr lang="en-US" dirty="0" err="1" smtClean="0">
                <a:solidFill>
                  <a:schemeClr val="bg1"/>
                </a:solidFill>
              </a:rPr>
              <a:t>unde</a:t>
            </a:r>
            <a:r>
              <a:rPr lang="ro-RO" dirty="0" smtClean="0">
                <a:solidFill>
                  <a:schemeClr val="bg1"/>
                </a:solidFill>
              </a:rPr>
              <a:t> ş</a:t>
            </a:r>
            <a:r>
              <a:rPr lang="en-US" dirty="0" err="1" smtClean="0">
                <a:solidFill>
                  <a:schemeClr val="bg1"/>
                </a:solidFill>
              </a:rPr>
              <a:t>i</a:t>
            </a:r>
            <a:r>
              <a:rPr lang="en-US" dirty="0" smtClean="0">
                <a:solidFill>
                  <a:schemeClr val="bg1"/>
                </a:solidFill>
              </a:rPr>
              <a:t> </a:t>
            </a:r>
            <a:r>
              <a:rPr lang="en-US" dirty="0" err="1" smtClean="0">
                <a:solidFill>
                  <a:schemeClr val="bg1"/>
                </a:solidFill>
              </a:rPr>
              <a:t>când</a:t>
            </a:r>
            <a:r>
              <a:rPr lang="en-US" dirty="0" smtClean="0">
                <a:solidFill>
                  <a:schemeClr val="bg1"/>
                </a:solidFill>
              </a:rPr>
              <a:t> </a:t>
            </a:r>
            <a:r>
              <a:rPr lang="ro-RO" dirty="0" smtClean="0">
                <a:solidFill>
                  <a:schemeClr val="bg1"/>
                </a:solidFill>
              </a:rPr>
              <a:t>sunt indicate fiecare </a:t>
            </a:r>
            <a:r>
              <a:rPr lang="ro-RO" dirty="0" smtClean="0">
                <a:solidFill>
                  <a:schemeClr val="bg1"/>
                </a:solidFill>
              </a:rPr>
              <a:t>metodă</a:t>
            </a:r>
            <a:r>
              <a:rPr lang="en-US" dirty="0" smtClean="0">
                <a:solidFill>
                  <a:schemeClr val="bg1"/>
                </a:solidFill>
              </a:rPr>
              <a:t>.</a:t>
            </a:r>
          </a:p>
          <a:p>
            <a:pPr eaLnBrk="1" hangingPunct="1">
              <a:buNone/>
            </a:pPr>
            <a:r>
              <a:rPr lang="en-US" dirty="0" smtClean="0">
                <a:solidFill>
                  <a:schemeClr val="bg1"/>
                </a:solidFill>
              </a:rPr>
              <a:t>OPG</a:t>
            </a:r>
            <a:r>
              <a:rPr lang="ro-RO" dirty="0" smtClean="0">
                <a:solidFill>
                  <a:schemeClr val="bg1"/>
                </a:solidFill>
              </a:rPr>
              <a:t>  î</a:t>
            </a:r>
            <a:r>
              <a:rPr lang="en-US" dirty="0" smtClean="0">
                <a:solidFill>
                  <a:schemeClr val="bg1"/>
                </a:solidFill>
              </a:rPr>
              <a:t>n format digital </a:t>
            </a:r>
            <a:r>
              <a:rPr lang="en-US" dirty="0" err="1" smtClean="0">
                <a:solidFill>
                  <a:schemeClr val="bg1"/>
                </a:solidFill>
              </a:rPr>
              <a:t>este</a:t>
            </a:r>
            <a:r>
              <a:rPr lang="en-US" dirty="0" smtClean="0">
                <a:solidFill>
                  <a:schemeClr val="bg1"/>
                </a:solidFill>
              </a:rPr>
              <a:t> net </a:t>
            </a:r>
            <a:r>
              <a:rPr lang="en-US" dirty="0" err="1" smtClean="0">
                <a:solidFill>
                  <a:schemeClr val="bg1"/>
                </a:solidFill>
              </a:rPr>
              <a:t>superioar</a:t>
            </a:r>
            <a:r>
              <a:rPr lang="ro-RO" dirty="0" smtClean="0">
                <a:solidFill>
                  <a:schemeClr val="bg1"/>
                </a:solidFill>
              </a:rPr>
              <a:t>ă celei pe peliculă</a:t>
            </a:r>
            <a:endParaRPr lang="en-US" dirty="0" smtClean="0">
              <a:solidFill>
                <a:schemeClr val="bg1"/>
              </a:solidFill>
            </a:endParaRPr>
          </a:p>
          <a:p>
            <a:pPr eaLnBrk="1" hangingPunct="1">
              <a:buFont typeface="Wingdings 2" pitchFamily="18" charset="2"/>
              <a:buNone/>
            </a:pPr>
            <a:r>
              <a:rPr lang="en-US" dirty="0" smtClean="0">
                <a:solidFill>
                  <a:schemeClr val="bg1"/>
                </a:solidFill>
              </a:rPr>
              <a:t> </a:t>
            </a:r>
            <a:endParaRPr lang="ru-RU" dirty="0" smtClean="0">
              <a:solidFill>
                <a:schemeClr val="bg1"/>
              </a:solidFill>
            </a:endParaRPr>
          </a:p>
        </p:txBody>
      </p:sp>
      <p:sp>
        <p:nvSpPr>
          <p:cNvPr id="4" name="Дата 3"/>
          <p:cNvSpPr>
            <a:spLocks noGrp="1"/>
          </p:cNvSpPr>
          <p:nvPr>
            <p:ph type="dt" sz="quarter" idx="10"/>
          </p:nvPr>
        </p:nvSpPr>
        <p:spPr/>
        <p:txBody>
          <a:bodyPr/>
          <a:lstStyle/>
          <a:p>
            <a:pPr>
              <a:defRPr/>
            </a:pPr>
            <a:fld id="{3A05F57E-2851-4327-ACD9-9FEBC98E89DD}" type="datetime2">
              <a:rPr lang="ro-RO"/>
              <a:pPr>
                <a:defRPr/>
              </a:pPr>
              <a:t>luni, 12 septembrie 2011</a:t>
            </a:fld>
            <a:endParaRPr lang="ru-RU"/>
          </a:p>
        </p:txBody>
      </p:sp>
      <p:sp>
        <p:nvSpPr>
          <p:cNvPr id="5" name="Номер слайда 4"/>
          <p:cNvSpPr>
            <a:spLocks noGrp="1"/>
          </p:cNvSpPr>
          <p:nvPr>
            <p:ph type="sldNum" sz="quarter" idx="12"/>
          </p:nvPr>
        </p:nvSpPr>
        <p:spPr/>
        <p:txBody>
          <a:bodyPr/>
          <a:lstStyle/>
          <a:p>
            <a:pPr>
              <a:defRPr/>
            </a:pPr>
            <a:fld id="{DE2690DB-1454-4281-A60E-D4B024D82322}" type="slidenum">
              <a:rPr lang="ru-RU"/>
              <a:pPr>
                <a:defRPr/>
              </a:pPr>
              <a:t>26</a:t>
            </a:fld>
            <a:endParaRPr lang="ru-RU"/>
          </a:p>
        </p:txBody>
      </p:sp>
      <p:pic>
        <p:nvPicPr>
          <p:cNvPr id="50183" name="Picture 7"/>
          <p:cNvPicPr>
            <a:picLocks noChangeAspect="1" noChangeArrowheads="1"/>
          </p:cNvPicPr>
          <p:nvPr/>
        </p:nvPicPr>
        <p:blipFill>
          <a:blip r:embed="rId2" cstate="print"/>
          <a:srcRect/>
          <a:stretch>
            <a:fillRect/>
          </a:stretch>
        </p:blipFill>
        <p:spPr bwMode="auto">
          <a:xfrm>
            <a:off x="6804025" y="5035550"/>
            <a:ext cx="2339975" cy="1822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Заголовок 8"/>
          <p:cNvSpPr>
            <a:spLocks noGrp="1"/>
          </p:cNvSpPr>
          <p:nvPr>
            <p:ph type="title"/>
          </p:nvPr>
        </p:nvSpPr>
        <p:spPr>
          <a:xfrm>
            <a:off x="500034" y="214290"/>
            <a:ext cx="8229600" cy="831871"/>
          </a:xfrm>
        </p:spPr>
        <p:txBody>
          <a:bodyPr/>
          <a:lstStyle/>
          <a:p>
            <a:pPr algn="ctr" eaLnBrk="1" hangingPunct="1"/>
            <a:r>
              <a:rPr lang="ro-RO" dirty="0" smtClean="0">
                <a:solidFill>
                  <a:schemeClr val="bg1"/>
                </a:solidFill>
                <a:latin typeface="Times New Roman" pitchFamily="18" charset="0"/>
                <a:cs typeface="Times New Roman" pitchFamily="18" charset="0"/>
              </a:rPr>
              <a:t>Concluzii</a:t>
            </a:r>
            <a:endParaRPr lang="ro-RO" dirty="0" smtClean="0"/>
          </a:p>
        </p:txBody>
      </p:sp>
      <p:sp>
        <p:nvSpPr>
          <p:cNvPr id="3" name="Содержимое 2"/>
          <p:cNvSpPr>
            <a:spLocks noGrp="1"/>
          </p:cNvSpPr>
          <p:nvPr>
            <p:ph idx="1"/>
          </p:nvPr>
        </p:nvSpPr>
        <p:spPr>
          <a:xfrm>
            <a:off x="457200" y="1285860"/>
            <a:ext cx="8686800" cy="5038741"/>
          </a:xfrm>
        </p:spPr>
        <p:txBody>
          <a:bodyPr>
            <a:normAutofit lnSpcReduction="10000"/>
          </a:bodyPr>
          <a:lstStyle/>
          <a:p>
            <a:pPr eaLnBrk="1" hangingPunct="1">
              <a:lnSpc>
                <a:spcPct val="90000"/>
              </a:lnSpc>
              <a:buFont typeface="Wingdings 2" pitchFamily="18" charset="2"/>
              <a:buNone/>
            </a:pPr>
            <a:r>
              <a:rPr lang="ro-RO" dirty="0" smtClean="0">
                <a:solidFill>
                  <a:schemeClr val="bg1"/>
                </a:solidFill>
              </a:rPr>
              <a:t>		Î</a:t>
            </a:r>
            <a:r>
              <a:rPr lang="en-US" dirty="0" smtClean="0">
                <a:solidFill>
                  <a:schemeClr val="bg1"/>
                </a:solidFill>
              </a:rPr>
              <a:t>n </a:t>
            </a:r>
            <a:r>
              <a:rPr lang="en-US" dirty="0" err="1" smtClean="0">
                <a:solidFill>
                  <a:schemeClr val="bg1"/>
                </a:solidFill>
              </a:rPr>
              <a:t>practica</a:t>
            </a:r>
            <a:r>
              <a:rPr lang="ro-RO" dirty="0" smtClean="0">
                <a:solidFill>
                  <a:schemeClr val="bg1"/>
                </a:solidFill>
              </a:rPr>
              <a:t> medicului stomatolog, chirurgului oral şi maxilo-facial investigaţia prin CT </a:t>
            </a:r>
            <a:r>
              <a:rPr lang="en-US" dirty="0" err="1" smtClean="0">
                <a:solidFill>
                  <a:schemeClr val="bg1"/>
                </a:solidFill>
              </a:rPr>
              <a:t>este</a:t>
            </a:r>
            <a:r>
              <a:rPr lang="en-US" dirty="0" smtClean="0">
                <a:solidFill>
                  <a:schemeClr val="bg1"/>
                </a:solidFill>
              </a:rPr>
              <a:t> </a:t>
            </a:r>
            <a:r>
              <a:rPr lang="ro-RO" dirty="0" smtClean="0">
                <a:solidFill>
                  <a:schemeClr val="bg1"/>
                </a:solidFill>
              </a:rPr>
              <a:t> foarte </a:t>
            </a:r>
            <a:r>
              <a:rPr lang="en-US" dirty="0" err="1" smtClean="0">
                <a:solidFill>
                  <a:schemeClr val="bg1"/>
                </a:solidFill>
              </a:rPr>
              <a:t>utilă</a:t>
            </a:r>
            <a:r>
              <a:rPr lang="en-US" dirty="0" smtClean="0">
                <a:solidFill>
                  <a:schemeClr val="bg1"/>
                </a:solidFill>
              </a:rPr>
              <a:t> </a:t>
            </a:r>
            <a:r>
              <a:rPr lang="en-US" dirty="0" err="1" smtClean="0">
                <a:solidFill>
                  <a:schemeClr val="bg1"/>
                </a:solidFill>
              </a:rPr>
              <a:t>atunci</a:t>
            </a:r>
            <a:r>
              <a:rPr lang="en-US" dirty="0" smtClean="0">
                <a:solidFill>
                  <a:schemeClr val="bg1"/>
                </a:solidFill>
              </a:rPr>
              <a:t> </a:t>
            </a:r>
            <a:endParaRPr lang="ro-RO" dirty="0" smtClean="0">
              <a:solidFill>
                <a:schemeClr val="bg1"/>
              </a:solidFill>
            </a:endParaRPr>
          </a:p>
          <a:p>
            <a:pPr eaLnBrk="1" hangingPunct="1">
              <a:lnSpc>
                <a:spcPct val="90000"/>
              </a:lnSpc>
              <a:buFont typeface="Wingdings 2" pitchFamily="18" charset="2"/>
              <a:buNone/>
            </a:pPr>
            <a:endParaRPr lang="ro-RO" dirty="0" smtClean="0">
              <a:solidFill>
                <a:schemeClr val="bg1"/>
              </a:solidFill>
            </a:endParaRPr>
          </a:p>
          <a:p>
            <a:pPr eaLnBrk="1" hangingPunct="1">
              <a:lnSpc>
                <a:spcPct val="90000"/>
              </a:lnSpc>
              <a:buFont typeface="Wingdings 2" pitchFamily="18" charset="2"/>
              <a:buNone/>
            </a:pPr>
            <a:r>
              <a:rPr lang="ro-RO" dirty="0" smtClean="0">
                <a:solidFill>
                  <a:schemeClr val="bg1"/>
                </a:solidFill>
              </a:rPr>
              <a:t>	</a:t>
            </a:r>
            <a:r>
              <a:rPr lang="en-US" sz="3600" dirty="0" err="1" smtClean="0">
                <a:solidFill>
                  <a:srgbClr val="FFFF00"/>
                </a:solidFill>
              </a:rPr>
              <a:t>când</a:t>
            </a:r>
            <a:r>
              <a:rPr lang="en-US" sz="3600" dirty="0" smtClean="0">
                <a:solidFill>
                  <a:srgbClr val="FFFF00"/>
                </a:solidFill>
              </a:rPr>
              <a:t> </a:t>
            </a:r>
            <a:r>
              <a:rPr lang="en-US" sz="3600" dirty="0" err="1" smtClean="0">
                <a:solidFill>
                  <a:srgbClr val="FFFF00"/>
                </a:solidFill>
              </a:rPr>
              <a:t>avem</a:t>
            </a:r>
            <a:r>
              <a:rPr lang="en-US" sz="3600" dirty="0" smtClean="0">
                <a:solidFill>
                  <a:srgbClr val="FFFF00"/>
                </a:solidFill>
              </a:rPr>
              <a:t> </a:t>
            </a:r>
            <a:r>
              <a:rPr lang="en-US" sz="3600" dirty="0" err="1" smtClean="0">
                <a:solidFill>
                  <a:srgbClr val="FFFF00"/>
                </a:solidFill>
              </a:rPr>
              <a:t>nevoie</a:t>
            </a:r>
            <a:r>
              <a:rPr lang="en-US" sz="3600" dirty="0" smtClean="0">
                <a:solidFill>
                  <a:srgbClr val="FFFF00"/>
                </a:solidFill>
              </a:rPr>
              <a:t> de </a:t>
            </a:r>
            <a:r>
              <a:rPr lang="en-US" sz="3600" dirty="0" err="1" smtClean="0">
                <a:solidFill>
                  <a:srgbClr val="FFFF00"/>
                </a:solidFill>
              </a:rPr>
              <a:t>măsurări</a:t>
            </a:r>
            <a:r>
              <a:rPr lang="en-US" sz="3600" dirty="0" smtClean="0">
                <a:solidFill>
                  <a:srgbClr val="FFFF00"/>
                </a:solidFill>
              </a:rPr>
              <a:t> </a:t>
            </a:r>
            <a:r>
              <a:rPr lang="en-US" sz="3600" dirty="0" err="1" smtClean="0">
                <a:solidFill>
                  <a:srgbClr val="FFFF00"/>
                </a:solidFill>
              </a:rPr>
              <a:t>exacte</a:t>
            </a:r>
            <a:r>
              <a:rPr lang="en-US" sz="3600" dirty="0" smtClean="0">
                <a:solidFill>
                  <a:srgbClr val="FFFF00"/>
                </a:solidFill>
              </a:rPr>
              <a:t> </a:t>
            </a:r>
            <a:r>
              <a:rPr lang="ro-RO" sz="3600" dirty="0" smtClean="0">
                <a:solidFill>
                  <a:srgbClr val="FFFF00"/>
                </a:solidFill>
              </a:rPr>
              <a:t> </a:t>
            </a:r>
            <a:r>
              <a:rPr lang="en-US" sz="3600" dirty="0" err="1" smtClean="0">
                <a:solidFill>
                  <a:srgbClr val="FFFF00"/>
                </a:solidFill>
              </a:rPr>
              <a:t>şi</a:t>
            </a:r>
            <a:r>
              <a:rPr lang="en-US" sz="3600" dirty="0" smtClean="0">
                <a:solidFill>
                  <a:srgbClr val="FFFF00"/>
                </a:solidFill>
              </a:rPr>
              <a:t> </a:t>
            </a:r>
            <a:r>
              <a:rPr lang="en-US" sz="3600" dirty="0" err="1" smtClean="0">
                <a:solidFill>
                  <a:srgbClr val="FFFF00"/>
                </a:solidFill>
              </a:rPr>
              <a:t>detalii</a:t>
            </a:r>
            <a:r>
              <a:rPr lang="en-US" sz="3600" dirty="0" smtClean="0">
                <a:solidFill>
                  <a:srgbClr val="FFFF00"/>
                </a:solidFill>
              </a:rPr>
              <a:t> </a:t>
            </a:r>
            <a:r>
              <a:rPr lang="ro-RO" sz="3600" dirty="0" smtClean="0">
                <a:solidFill>
                  <a:srgbClr val="FFFF00"/>
                </a:solidFill>
              </a:rPr>
              <a:t>precise</a:t>
            </a:r>
            <a:r>
              <a:rPr lang="en-US" sz="3600" dirty="0" smtClean="0">
                <a:solidFill>
                  <a:srgbClr val="FFFF00"/>
                </a:solidFill>
              </a:rPr>
              <a:t> ale </a:t>
            </a:r>
            <a:r>
              <a:rPr lang="en-US" sz="3600" dirty="0" err="1" smtClean="0">
                <a:solidFill>
                  <a:srgbClr val="FFFF00"/>
                </a:solidFill>
              </a:rPr>
              <a:t>zonelor</a:t>
            </a:r>
            <a:r>
              <a:rPr lang="en-US" sz="3600" dirty="0" smtClean="0">
                <a:solidFill>
                  <a:srgbClr val="FFFF00"/>
                </a:solidFill>
              </a:rPr>
              <a:t> in</a:t>
            </a:r>
            <a:r>
              <a:rPr lang="ro-RO" sz="3600" dirty="0" smtClean="0">
                <a:solidFill>
                  <a:srgbClr val="FFFF00"/>
                </a:solidFill>
              </a:rPr>
              <a:t>teresate. </a:t>
            </a:r>
          </a:p>
          <a:p>
            <a:pPr eaLnBrk="1" hangingPunct="1">
              <a:lnSpc>
                <a:spcPct val="90000"/>
              </a:lnSpc>
              <a:buNone/>
            </a:pPr>
            <a:r>
              <a:rPr lang="ro-RO" dirty="0" smtClean="0"/>
              <a:t> </a:t>
            </a:r>
            <a:r>
              <a:rPr lang="ro-RO" dirty="0" smtClean="0"/>
              <a:t>		</a:t>
            </a:r>
          </a:p>
          <a:p>
            <a:pPr eaLnBrk="1" hangingPunct="1">
              <a:lnSpc>
                <a:spcPct val="90000"/>
              </a:lnSpc>
              <a:buNone/>
            </a:pPr>
            <a:r>
              <a:rPr lang="ro-RO" dirty="0" smtClean="0">
                <a:solidFill>
                  <a:schemeClr val="bg1"/>
                </a:solidFill>
              </a:rPr>
              <a:t>	</a:t>
            </a:r>
            <a:r>
              <a:rPr lang="ro-RO" dirty="0" smtClean="0">
                <a:solidFill>
                  <a:schemeClr val="bg1"/>
                </a:solidFill>
              </a:rPr>
              <a:t>	T</a:t>
            </a:r>
            <a:r>
              <a:rPr lang="en-US" dirty="0" err="1" smtClean="0">
                <a:solidFill>
                  <a:schemeClr val="bg1"/>
                </a:solidFill>
              </a:rPr>
              <a:t>oate</a:t>
            </a:r>
            <a:r>
              <a:rPr lang="en-US" dirty="0" smtClean="0">
                <a:solidFill>
                  <a:schemeClr val="bg1"/>
                </a:solidFill>
              </a:rPr>
              <a:t> </a:t>
            </a:r>
            <a:r>
              <a:rPr lang="en-US" dirty="0" err="1" smtClean="0">
                <a:solidFill>
                  <a:schemeClr val="bg1"/>
                </a:solidFill>
              </a:rPr>
              <a:t>acestea</a:t>
            </a:r>
            <a:r>
              <a:rPr lang="en-US" dirty="0" smtClean="0">
                <a:solidFill>
                  <a:schemeClr val="bg1"/>
                </a:solidFill>
              </a:rPr>
              <a:t> </a:t>
            </a:r>
            <a:r>
              <a:rPr lang="ro-RO" dirty="0" smtClean="0">
                <a:solidFill>
                  <a:schemeClr val="bg1"/>
                </a:solidFill>
              </a:rPr>
              <a:t>oferă stabilirea</a:t>
            </a:r>
            <a:r>
              <a:rPr lang="en-US" dirty="0" smtClean="0">
                <a:solidFill>
                  <a:schemeClr val="bg1"/>
                </a:solidFill>
              </a:rPr>
              <a:t> un</a:t>
            </a:r>
            <a:r>
              <a:rPr lang="ro-RO" dirty="0" smtClean="0">
                <a:solidFill>
                  <a:schemeClr val="bg1"/>
                </a:solidFill>
              </a:rPr>
              <a:t>ui</a:t>
            </a:r>
            <a:r>
              <a:rPr lang="en-US" dirty="0" smtClean="0">
                <a:solidFill>
                  <a:schemeClr val="bg1"/>
                </a:solidFill>
              </a:rPr>
              <a:t> diagnostic </a:t>
            </a:r>
            <a:r>
              <a:rPr lang="ro-RO" dirty="0" smtClean="0">
                <a:solidFill>
                  <a:schemeClr val="bg1"/>
                </a:solidFill>
              </a:rPr>
              <a:t>exact</a:t>
            </a:r>
            <a:r>
              <a:rPr lang="en-US" dirty="0" smtClean="0">
                <a:solidFill>
                  <a:schemeClr val="bg1"/>
                </a:solidFill>
              </a:rPr>
              <a:t>, </a:t>
            </a:r>
            <a:r>
              <a:rPr lang="en-US" dirty="0" err="1" smtClean="0">
                <a:solidFill>
                  <a:schemeClr val="bg1"/>
                </a:solidFill>
              </a:rPr>
              <a:t>clar</a:t>
            </a:r>
            <a:r>
              <a:rPr lang="ro-RO" dirty="0" smtClean="0">
                <a:solidFill>
                  <a:schemeClr val="bg1"/>
                </a:solidFill>
              </a:rPr>
              <a:t> şi </a:t>
            </a:r>
            <a:r>
              <a:rPr lang="en-US" dirty="0" err="1" smtClean="0">
                <a:solidFill>
                  <a:schemeClr val="bg1"/>
                </a:solidFill>
              </a:rPr>
              <a:t>corect</a:t>
            </a:r>
            <a:r>
              <a:rPr lang="en-US" dirty="0" smtClean="0">
                <a:solidFill>
                  <a:schemeClr val="bg1"/>
                </a:solidFill>
              </a:rPr>
              <a:t>, </a:t>
            </a:r>
            <a:r>
              <a:rPr lang="en-US" dirty="0" err="1" smtClean="0">
                <a:solidFill>
                  <a:schemeClr val="bg1"/>
                </a:solidFill>
              </a:rPr>
              <a:t>precum</a:t>
            </a:r>
            <a:r>
              <a:rPr lang="ro-RO" dirty="0" smtClean="0">
                <a:solidFill>
                  <a:schemeClr val="bg1"/>
                </a:solidFill>
              </a:rPr>
              <a:t> şi </a:t>
            </a:r>
            <a:r>
              <a:rPr lang="en-US" dirty="0" smtClean="0">
                <a:solidFill>
                  <a:schemeClr val="bg1"/>
                </a:solidFill>
              </a:rPr>
              <a:t>la </a:t>
            </a:r>
            <a:r>
              <a:rPr lang="en-US" dirty="0" err="1" smtClean="0">
                <a:solidFill>
                  <a:schemeClr val="bg1"/>
                </a:solidFill>
              </a:rPr>
              <a:t>alegerea</a:t>
            </a:r>
            <a:r>
              <a:rPr lang="en-US" dirty="0" smtClean="0">
                <a:solidFill>
                  <a:schemeClr val="bg1"/>
                </a:solidFill>
              </a:rPr>
              <a:t> </a:t>
            </a:r>
            <a:r>
              <a:rPr lang="en-US" dirty="0" err="1" smtClean="0">
                <a:solidFill>
                  <a:schemeClr val="bg1"/>
                </a:solidFill>
              </a:rPr>
              <a:t>unui</a:t>
            </a:r>
            <a:r>
              <a:rPr lang="en-US" dirty="0" smtClean="0">
                <a:solidFill>
                  <a:schemeClr val="bg1"/>
                </a:solidFill>
              </a:rPr>
              <a:t> plan de </a:t>
            </a:r>
            <a:r>
              <a:rPr lang="en-US" dirty="0" err="1" smtClean="0">
                <a:solidFill>
                  <a:schemeClr val="bg1"/>
                </a:solidFill>
              </a:rPr>
              <a:t>tratament</a:t>
            </a:r>
            <a:r>
              <a:rPr lang="en-US" dirty="0" smtClean="0">
                <a:solidFill>
                  <a:schemeClr val="bg1"/>
                </a:solidFill>
              </a:rPr>
              <a:t> </a:t>
            </a:r>
            <a:r>
              <a:rPr lang="en-US" dirty="0" err="1" smtClean="0">
                <a:solidFill>
                  <a:schemeClr val="bg1"/>
                </a:solidFill>
              </a:rPr>
              <a:t>sigur</a:t>
            </a:r>
            <a:r>
              <a:rPr lang="en-US" dirty="0" smtClean="0">
                <a:solidFill>
                  <a:schemeClr val="bg1"/>
                </a:solidFill>
              </a:rPr>
              <a:t>, </a:t>
            </a:r>
            <a:r>
              <a:rPr lang="en-US" dirty="0" err="1" smtClean="0">
                <a:solidFill>
                  <a:schemeClr val="bg1"/>
                </a:solidFill>
              </a:rPr>
              <a:t>adecvat</a:t>
            </a:r>
            <a:r>
              <a:rPr lang="ro-RO" dirty="0" smtClean="0">
                <a:solidFill>
                  <a:schemeClr val="bg1"/>
                </a:solidFill>
              </a:rPr>
              <a:t> fiecărui caz clinic</a:t>
            </a:r>
            <a:r>
              <a:rPr lang="en-US" dirty="0" smtClean="0">
                <a:solidFill>
                  <a:schemeClr val="bg1"/>
                </a:solidFill>
              </a:rPr>
              <a:t>. </a:t>
            </a:r>
            <a:endParaRPr lang="ro-RO" dirty="0" smtClean="0">
              <a:solidFill>
                <a:schemeClr val="bg1"/>
              </a:solidFill>
            </a:endParaRPr>
          </a:p>
          <a:p>
            <a:pPr eaLnBrk="1" hangingPunct="1">
              <a:lnSpc>
                <a:spcPct val="90000"/>
              </a:lnSpc>
              <a:buNone/>
            </a:pPr>
            <a:endParaRPr lang="ro-RO" dirty="0" smtClean="0">
              <a:solidFill>
                <a:schemeClr val="bg1"/>
              </a:solidFill>
            </a:endParaRPr>
          </a:p>
          <a:p>
            <a:pPr eaLnBrk="1" hangingPunct="1">
              <a:lnSpc>
                <a:spcPct val="90000"/>
              </a:lnSpc>
              <a:buFont typeface="Wingdings 2" pitchFamily="18" charset="2"/>
              <a:buNone/>
            </a:pPr>
            <a:r>
              <a:rPr lang="ro-RO" dirty="0" smtClean="0">
                <a:solidFill>
                  <a:schemeClr val="bg1"/>
                </a:solidFill>
              </a:rPr>
              <a:t>		</a:t>
            </a:r>
            <a:r>
              <a:rPr lang="en-US" dirty="0" smtClean="0">
                <a:solidFill>
                  <a:schemeClr val="bg1"/>
                </a:solidFill>
              </a:rPr>
              <a:t>Nu </a:t>
            </a:r>
            <a:r>
              <a:rPr lang="ro-RO" dirty="0" smtClean="0">
                <a:solidFill>
                  <a:schemeClr val="bg1"/>
                </a:solidFill>
              </a:rPr>
              <a:t>î</a:t>
            </a:r>
            <a:r>
              <a:rPr lang="en-US" dirty="0" err="1" smtClean="0">
                <a:solidFill>
                  <a:schemeClr val="bg1"/>
                </a:solidFill>
              </a:rPr>
              <a:t>ntotdeauna</a:t>
            </a:r>
            <a:r>
              <a:rPr lang="en-US" dirty="0" smtClean="0">
                <a:solidFill>
                  <a:schemeClr val="bg1"/>
                </a:solidFill>
              </a:rPr>
              <a:t> </a:t>
            </a:r>
            <a:r>
              <a:rPr lang="en-US" dirty="0" err="1" smtClean="0">
                <a:solidFill>
                  <a:schemeClr val="bg1"/>
                </a:solidFill>
              </a:rPr>
              <a:t>utilizarea</a:t>
            </a:r>
            <a:r>
              <a:rPr lang="en-US" dirty="0" smtClean="0">
                <a:solidFill>
                  <a:schemeClr val="bg1"/>
                </a:solidFill>
              </a:rPr>
              <a:t> CT </a:t>
            </a:r>
            <a:r>
              <a:rPr lang="en-US" dirty="0" err="1" smtClean="0">
                <a:solidFill>
                  <a:schemeClr val="bg1"/>
                </a:solidFill>
              </a:rPr>
              <a:t>este</a:t>
            </a:r>
            <a:r>
              <a:rPr lang="en-US" dirty="0" smtClean="0">
                <a:solidFill>
                  <a:schemeClr val="bg1"/>
                </a:solidFill>
              </a:rPr>
              <a:t> </a:t>
            </a:r>
            <a:r>
              <a:rPr lang="en-US" dirty="0" err="1" smtClean="0">
                <a:solidFill>
                  <a:schemeClr val="bg1"/>
                </a:solidFill>
              </a:rPr>
              <a:t>necesr</a:t>
            </a:r>
            <a:r>
              <a:rPr lang="ro-RO" dirty="0" smtClean="0">
                <a:solidFill>
                  <a:schemeClr val="bg1"/>
                </a:solidFill>
              </a:rPr>
              <a:t>ă</a:t>
            </a:r>
            <a:r>
              <a:rPr lang="en-US" dirty="0" smtClean="0">
                <a:solidFill>
                  <a:schemeClr val="bg1"/>
                </a:solidFill>
              </a:rPr>
              <a:t>, </a:t>
            </a:r>
            <a:r>
              <a:rPr lang="en-US" dirty="0" err="1" smtClean="0">
                <a:solidFill>
                  <a:schemeClr val="bg1"/>
                </a:solidFill>
              </a:rPr>
              <a:t>dar</a:t>
            </a:r>
            <a:r>
              <a:rPr lang="en-US" dirty="0" smtClean="0">
                <a:solidFill>
                  <a:schemeClr val="bg1"/>
                </a:solidFill>
              </a:rPr>
              <a:t> </a:t>
            </a:r>
            <a:r>
              <a:rPr lang="ro-RO" dirty="0" smtClean="0">
                <a:solidFill>
                  <a:schemeClr val="bg1"/>
                </a:solidFill>
              </a:rPr>
              <a:t>neapărat vom recurge la această metodă.................</a:t>
            </a:r>
            <a:endParaRPr lang="ru-RU" dirty="0" smtClean="0">
              <a:solidFill>
                <a:schemeClr val="bg1"/>
              </a:solidFill>
            </a:endParaRPr>
          </a:p>
          <a:p>
            <a:pPr eaLnBrk="1" hangingPunct="1">
              <a:lnSpc>
                <a:spcPct val="90000"/>
              </a:lnSpc>
              <a:buFont typeface="Wingdings 2" pitchFamily="18" charset="2"/>
              <a:buNone/>
            </a:pPr>
            <a:endParaRPr lang="ru-RU" dirty="0" smtClean="0">
              <a:solidFill>
                <a:schemeClr val="bg1"/>
              </a:solidFill>
            </a:endParaRPr>
          </a:p>
        </p:txBody>
      </p:sp>
      <p:sp>
        <p:nvSpPr>
          <p:cNvPr id="4" name="Дата 3"/>
          <p:cNvSpPr>
            <a:spLocks noGrp="1"/>
          </p:cNvSpPr>
          <p:nvPr>
            <p:ph type="dt" sz="quarter" idx="10"/>
          </p:nvPr>
        </p:nvSpPr>
        <p:spPr/>
        <p:txBody>
          <a:bodyPr/>
          <a:lstStyle/>
          <a:p>
            <a:pPr>
              <a:defRPr/>
            </a:pPr>
            <a:fld id="{7192D92F-5F16-4018-AAF3-9E967034263B}" type="datetime2">
              <a:rPr lang="ro-RO"/>
              <a:pPr>
                <a:defRPr/>
              </a:pPr>
              <a:t>luni, 12 septembrie 2011</a:t>
            </a:fld>
            <a:endParaRPr lang="ru-RU"/>
          </a:p>
        </p:txBody>
      </p:sp>
      <p:sp>
        <p:nvSpPr>
          <p:cNvPr id="5" name="Номер слайда 4"/>
          <p:cNvSpPr>
            <a:spLocks noGrp="1"/>
          </p:cNvSpPr>
          <p:nvPr>
            <p:ph type="sldNum" sz="quarter" idx="12"/>
          </p:nvPr>
        </p:nvSpPr>
        <p:spPr/>
        <p:txBody>
          <a:bodyPr/>
          <a:lstStyle/>
          <a:p>
            <a:pPr>
              <a:defRPr/>
            </a:pPr>
            <a:fld id="{C69BA892-16F8-4379-83AE-939493801992}" type="slidenum">
              <a:rPr lang="ru-RU"/>
              <a:pPr>
                <a:defRPr/>
              </a:pPr>
              <a:t>27</a:t>
            </a:fld>
            <a:endParaRPr lang="ru-RU"/>
          </a:p>
        </p:txBody>
      </p:sp>
      <p:sp>
        <p:nvSpPr>
          <p:cNvPr id="8" name="Стрелка вправо 7"/>
          <p:cNvSpPr>
            <a:spLocks noChangeArrowheads="1"/>
          </p:cNvSpPr>
          <p:nvPr/>
        </p:nvSpPr>
        <p:spPr bwMode="auto">
          <a:xfrm rot="-5400000">
            <a:off x="-968378" y="4397379"/>
            <a:ext cx="2436823" cy="500066"/>
          </a:xfrm>
          <a:prstGeom prst="rightArrow">
            <a:avLst>
              <a:gd name="adj1" fmla="val 50000"/>
              <a:gd name="adj2" fmla="val 87745"/>
            </a:avLst>
          </a:prstGeom>
          <a:solidFill>
            <a:schemeClr val="bg1"/>
          </a:solidFill>
          <a:ln w="25400" algn="ctr">
            <a:solidFill>
              <a:srgbClr val="001955"/>
            </a:solidFill>
            <a:miter lim="800000"/>
            <a:headEnd/>
            <a:tailEnd/>
          </a:ln>
        </p:spPr>
        <p:txBody>
          <a:bodyPr vert="eaVert" anchor="ctr"/>
          <a:lstStyle/>
          <a:p>
            <a:pPr algn="ctr">
              <a:defRPr/>
            </a:pPr>
            <a:endParaRPr lang="ro-RO" dirty="0">
              <a:solidFill>
                <a:srgbClr val="FFFF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C:\Documents and Settings\Admin\Рабочий стол\leaf1.jpg"/>
          <p:cNvPicPr>
            <a:picLocks noChangeAspect="1" noChangeArrowheads="1"/>
          </p:cNvPicPr>
          <p:nvPr/>
        </p:nvPicPr>
        <p:blipFill>
          <a:blip r:embed="rId2" cstate="print"/>
          <a:srcRect/>
          <a:stretch>
            <a:fillRect/>
          </a:stretch>
        </p:blipFill>
        <p:spPr bwMode="auto">
          <a:xfrm>
            <a:off x="142844" y="188640"/>
            <a:ext cx="2878740" cy="2813178"/>
          </a:xfrm>
          <a:prstGeom prst="ellipse">
            <a:avLst/>
          </a:prstGeom>
          <a:ln w="127000" cap="rnd">
            <a:solidFill>
              <a:schemeClr val="accent5">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Заголовок 1"/>
          <p:cNvSpPr>
            <a:spLocks noGrp="1"/>
          </p:cNvSpPr>
          <p:nvPr>
            <p:ph type="ctrTitle"/>
          </p:nvPr>
        </p:nvSpPr>
        <p:spPr>
          <a:xfrm>
            <a:off x="714348" y="2714620"/>
            <a:ext cx="8786842" cy="3214710"/>
          </a:xfrm>
        </p:spPr>
        <p:txBody>
          <a:bodyPr>
            <a:normAutofit fontScale="90000"/>
          </a:bodyPr>
          <a:lstStyle/>
          <a:p>
            <a:pPr algn="l" eaLnBrk="1" fontAlgn="auto" hangingPunct="1">
              <a:spcAft>
                <a:spcPts val="0"/>
              </a:spcAft>
              <a:defRPr/>
            </a:pPr>
            <a:r>
              <a:rPr lang="ro-RO" dirty="0" smtClean="0">
                <a:solidFill>
                  <a:schemeClr val="tx1"/>
                </a:solidFill>
                <a:latin typeface="Times New Roman" pitchFamily="18" charset="0"/>
                <a:cs typeface="Times New Roman" pitchFamily="18" charset="0"/>
              </a:rPr>
              <a:t>               </a:t>
            </a:r>
            <a:r>
              <a:rPr lang="ro-RO" sz="5300" dirty="0" smtClean="0">
                <a:solidFill>
                  <a:schemeClr val="tx1"/>
                </a:solidFill>
                <a:latin typeface="Times New Roman" pitchFamily="18" charset="0"/>
                <a:cs typeface="Times New Roman" pitchFamily="18" charset="0"/>
              </a:rPr>
              <a:t>Mulţumim</a:t>
            </a:r>
            <a:br>
              <a:rPr lang="ro-RO" sz="5300" dirty="0" smtClean="0">
                <a:solidFill>
                  <a:schemeClr val="tx1"/>
                </a:solidFill>
                <a:latin typeface="Times New Roman" pitchFamily="18" charset="0"/>
                <a:cs typeface="Times New Roman" pitchFamily="18" charset="0"/>
              </a:rPr>
            </a:br>
            <a:r>
              <a:rPr lang="ro-RO" sz="5300" dirty="0" smtClean="0">
                <a:solidFill>
                  <a:schemeClr val="tx1"/>
                </a:solidFill>
                <a:latin typeface="Times New Roman" pitchFamily="18" charset="0"/>
                <a:cs typeface="Times New Roman" pitchFamily="18" charset="0"/>
              </a:rPr>
              <a:t/>
            </a:r>
            <a:br>
              <a:rPr lang="ro-RO" sz="5300" dirty="0" smtClean="0">
                <a:solidFill>
                  <a:schemeClr val="tx1"/>
                </a:solidFill>
                <a:latin typeface="Times New Roman" pitchFamily="18" charset="0"/>
                <a:cs typeface="Times New Roman" pitchFamily="18" charset="0"/>
              </a:rPr>
            </a:br>
            <a:r>
              <a:rPr lang="ro-RO" sz="5300" dirty="0" smtClean="0">
                <a:solidFill>
                  <a:schemeClr val="tx1"/>
                </a:solidFill>
                <a:latin typeface="Times New Roman" pitchFamily="18" charset="0"/>
                <a:cs typeface="Times New Roman" pitchFamily="18" charset="0"/>
              </a:rPr>
              <a:t>          pentru </a:t>
            </a:r>
            <a:br>
              <a:rPr lang="ro-RO" sz="5300" dirty="0" smtClean="0">
                <a:solidFill>
                  <a:schemeClr val="tx1"/>
                </a:solidFill>
                <a:latin typeface="Times New Roman" pitchFamily="18" charset="0"/>
                <a:cs typeface="Times New Roman" pitchFamily="18" charset="0"/>
              </a:rPr>
            </a:br>
            <a:r>
              <a:rPr lang="ro-RO" sz="5300" dirty="0" smtClean="0">
                <a:solidFill>
                  <a:schemeClr val="tx1"/>
                </a:solidFill>
                <a:latin typeface="Times New Roman" pitchFamily="18" charset="0"/>
                <a:cs typeface="Times New Roman" pitchFamily="18" charset="0"/>
              </a:rPr>
              <a:t/>
            </a:r>
            <a:br>
              <a:rPr lang="ro-RO" sz="5300" dirty="0" smtClean="0">
                <a:solidFill>
                  <a:schemeClr val="tx1"/>
                </a:solidFill>
                <a:latin typeface="Times New Roman" pitchFamily="18" charset="0"/>
                <a:cs typeface="Times New Roman" pitchFamily="18" charset="0"/>
              </a:rPr>
            </a:br>
            <a:r>
              <a:rPr lang="ro-RO" sz="5300" dirty="0" smtClean="0">
                <a:solidFill>
                  <a:schemeClr val="tx1"/>
                </a:solidFill>
                <a:latin typeface="Times New Roman" pitchFamily="18" charset="0"/>
                <a:cs typeface="Times New Roman" pitchFamily="18" charset="0"/>
              </a:rPr>
              <a:t>     atenţie !!!</a:t>
            </a:r>
            <a:endParaRPr lang="ru-RU" sz="5300" dirty="0">
              <a:solidFill>
                <a:schemeClr val="tx1"/>
              </a:solidFill>
              <a:latin typeface="Times New Roman" pitchFamily="18" charset="0"/>
              <a:cs typeface="Times New Roman" pitchFamily="18" charset="0"/>
            </a:endParaRPr>
          </a:p>
        </p:txBody>
      </p:sp>
      <p:pic>
        <p:nvPicPr>
          <p:cNvPr id="52227" name="Picture 3" descr="C:\Documents and Settings\Admin\Рабочий стол\OMNI9.jpg"/>
          <p:cNvPicPr>
            <a:picLocks noChangeAspect="1" noChangeArrowheads="1"/>
          </p:cNvPicPr>
          <p:nvPr/>
        </p:nvPicPr>
        <p:blipFill>
          <a:blip r:embed="rId3" cstate="print"/>
          <a:srcRect/>
          <a:stretch>
            <a:fillRect/>
          </a:stretch>
        </p:blipFill>
        <p:spPr bwMode="auto">
          <a:xfrm>
            <a:off x="5786438" y="4991100"/>
            <a:ext cx="3357562" cy="1039813"/>
          </a:xfrm>
          <a:prstGeom prst="rect">
            <a:avLst/>
          </a:prstGeom>
          <a:noFill/>
          <a:ln w="9525">
            <a:noFill/>
            <a:miter lim="800000"/>
            <a:headEnd/>
            <a:tailEnd/>
          </a:ln>
        </p:spPr>
      </p:pic>
      <p:sp>
        <p:nvSpPr>
          <p:cNvPr id="6" name="Блок-схема: узел 5"/>
          <p:cNvSpPr/>
          <p:nvPr/>
        </p:nvSpPr>
        <p:spPr>
          <a:xfrm>
            <a:off x="2915816" y="1340768"/>
            <a:ext cx="571500" cy="571500"/>
          </a:xfrm>
          <a:prstGeom prst="flowChartConnector">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o-RO"/>
          </a:p>
        </p:txBody>
      </p:sp>
      <p:sp>
        <p:nvSpPr>
          <p:cNvPr id="7" name="Скругленный прямоугольник 6"/>
          <p:cNvSpPr/>
          <p:nvPr/>
        </p:nvSpPr>
        <p:spPr>
          <a:xfrm>
            <a:off x="3857625" y="1428750"/>
            <a:ext cx="142875" cy="42862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o-RO"/>
          </a:p>
        </p:txBody>
      </p:sp>
      <p:sp>
        <p:nvSpPr>
          <p:cNvPr id="8" name="Скругленный прямоугольник 7"/>
          <p:cNvSpPr/>
          <p:nvPr/>
        </p:nvSpPr>
        <p:spPr>
          <a:xfrm>
            <a:off x="3071813" y="1500188"/>
            <a:ext cx="6072187" cy="285750"/>
          </a:xfrm>
          <a:prstGeom prst="roundRect">
            <a:avLst>
              <a:gd name="adj" fmla="val 50000"/>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o-RO"/>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Текст 2"/>
          <p:cNvSpPr>
            <a:spLocks noGrp="1"/>
          </p:cNvSpPr>
          <p:nvPr>
            <p:ph type="body" idx="2"/>
          </p:nvPr>
        </p:nvSpPr>
        <p:spPr>
          <a:xfrm>
            <a:off x="214313" y="0"/>
            <a:ext cx="8929687" cy="6215063"/>
          </a:xfrm>
        </p:spPr>
        <p:txBody>
          <a:bodyPr/>
          <a:lstStyle/>
          <a:p>
            <a:pPr marL="2516188" eaLnBrk="1" hangingPunct="1">
              <a:defRPr/>
            </a:pPr>
            <a:r>
              <a:rPr lang="ro-RO" sz="2000" dirty="0" smtClean="0">
                <a:solidFill>
                  <a:schemeClr val="bg1"/>
                </a:solidFill>
                <a:latin typeface="Times New Roman" pitchFamily="18" charset="0"/>
                <a:cs typeface="Times New Roman" pitchFamily="18" charset="0"/>
              </a:rPr>
              <a:t>		În </a:t>
            </a:r>
            <a:r>
              <a:rPr lang="ro-RO" sz="2000" dirty="0" smtClean="0">
                <a:solidFill>
                  <a:schemeClr val="bg1"/>
                </a:solidFill>
                <a:latin typeface="Times New Roman" pitchFamily="18" charset="0"/>
                <a:cs typeface="Times New Roman" pitchFamily="18" charset="0"/>
              </a:rPr>
              <a:t>calitate de metodă paraclinică de diagnostic în practica medicului stomatolog, chirurgului oral şi maxilo-facial serveşte </a:t>
            </a:r>
            <a:r>
              <a:rPr lang="ro-RO" sz="2000" dirty="0" smtClean="0">
                <a:solidFill>
                  <a:srgbClr val="FFFF00"/>
                </a:solidFill>
                <a:latin typeface="Times New Roman" pitchFamily="18" charset="0"/>
                <a:cs typeface="Times New Roman" pitchFamily="18" charset="0"/>
              </a:rPr>
              <a:t>ortopantomografia (OPG)</a:t>
            </a:r>
            <a:r>
              <a:rPr lang="ro-RO" sz="2000" dirty="0" smtClean="0">
                <a:solidFill>
                  <a:schemeClr val="bg1"/>
                </a:solidFill>
                <a:latin typeface="Times New Roman" pitchFamily="18" charset="0"/>
                <a:cs typeface="Times New Roman" pitchFamily="18" charset="0"/>
              </a:rPr>
              <a:t>, care permite obţinerea imaginii integre a regiunii oro-maxilo-faciale (OMF). </a:t>
            </a:r>
          </a:p>
          <a:p>
            <a:pPr marL="2516188" eaLnBrk="1" hangingPunct="1">
              <a:defRPr/>
            </a:pPr>
            <a:r>
              <a:rPr lang="ro-RO" sz="2000" dirty="0" smtClean="0">
                <a:solidFill>
                  <a:schemeClr val="bg1"/>
                </a:solidFill>
                <a:latin typeface="Times New Roman" pitchFamily="18" charset="0"/>
                <a:cs typeface="Times New Roman" pitchFamily="18" charset="0"/>
              </a:rPr>
              <a:t>		Metoda </a:t>
            </a:r>
            <a:r>
              <a:rPr lang="ro-RO" sz="2000" dirty="0" smtClean="0">
                <a:solidFill>
                  <a:schemeClr val="bg1"/>
                </a:solidFill>
                <a:latin typeface="Times New Roman" pitchFamily="18" charset="0"/>
                <a:cs typeface="Times New Roman" pitchFamily="18" charset="0"/>
              </a:rPr>
              <a:t>dată este utilizată cel mai frecvent în practica stomatologică datorită avantajelor sale: </a:t>
            </a:r>
          </a:p>
          <a:p>
            <a:pPr marL="2516188" eaLnBrk="1" hangingPunct="1">
              <a:buFont typeface="Wingdings" pitchFamily="2" charset="2"/>
              <a:buChar char="ü"/>
              <a:defRPr/>
            </a:pPr>
            <a:r>
              <a:rPr lang="ro-RO" sz="2000" dirty="0" smtClean="0">
                <a:solidFill>
                  <a:srgbClr val="FFFF00"/>
                </a:solidFill>
                <a:latin typeface="Times New Roman" pitchFamily="18" charset="0"/>
                <a:cs typeface="Times New Roman" pitchFamily="18" charset="0"/>
              </a:rPr>
              <a:t>tehnica de efectuare este simplă, </a:t>
            </a:r>
          </a:p>
          <a:p>
            <a:pPr marL="2516188" eaLnBrk="1" hangingPunct="1">
              <a:buFont typeface="Wingdings" pitchFamily="2" charset="2"/>
              <a:buChar char="ü"/>
              <a:defRPr/>
            </a:pPr>
            <a:r>
              <a:rPr lang="ro-RO" sz="2000" dirty="0" smtClean="0">
                <a:solidFill>
                  <a:srgbClr val="FFFF00"/>
                </a:solidFill>
                <a:latin typeface="Times New Roman" pitchFamily="18" charset="0"/>
                <a:cs typeface="Times New Roman" pitchFamily="18" charset="0"/>
              </a:rPr>
              <a:t>este suficient de informativă pentru un diagnostic preventiv-   </a:t>
            </a:r>
          </a:p>
          <a:p>
            <a:pPr marL="2516188" eaLnBrk="1" hangingPunct="1">
              <a:defRPr/>
            </a:pPr>
            <a:r>
              <a:rPr lang="ro-RO" sz="2000" dirty="0" smtClean="0">
                <a:solidFill>
                  <a:srgbClr val="FFFF00"/>
                </a:solidFill>
                <a:latin typeface="Times New Roman" pitchFamily="18" charset="0"/>
                <a:cs typeface="Times New Roman" pitchFamily="18" charset="0"/>
              </a:rPr>
              <a:t>    orientativ, </a:t>
            </a:r>
          </a:p>
          <a:p>
            <a:pPr marL="2516188" eaLnBrk="1" hangingPunct="1">
              <a:buFont typeface="Wingdings" pitchFamily="2" charset="2"/>
              <a:buChar char="ü"/>
              <a:defRPr/>
            </a:pPr>
            <a:r>
              <a:rPr lang="ro-RO" sz="2000" dirty="0" smtClean="0">
                <a:solidFill>
                  <a:srgbClr val="FFFF00"/>
                </a:solidFill>
                <a:latin typeface="Times New Roman" pitchFamily="18" charset="0"/>
                <a:cs typeface="Times New Roman" pitchFamily="18" charset="0"/>
              </a:rPr>
              <a:t>este accesibilă, </a:t>
            </a:r>
          </a:p>
          <a:p>
            <a:pPr marL="2516188" eaLnBrk="1" hangingPunct="1">
              <a:buFont typeface="Wingdings" pitchFamily="2" charset="2"/>
              <a:buChar char="ü"/>
              <a:defRPr/>
            </a:pPr>
            <a:r>
              <a:rPr lang="ro-RO" sz="2000" dirty="0" smtClean="0">
                <a:solidFill>
                  <a:srgbClr val="FFFF00"/>
                </a:solidFill>
                <a:latin typeface="Times New Roman" pitchFamily="18" charset="0"/>
                <a:cs typeface="Times New Roman" pitchFamily="18" charset="0"/>
              </a:rPr>
              <a:t>durata scurtă a procedurii, </a:t>
            </a:r>
          </a:p>
          <a:p>
            <a:pPr marL="2516188" eaLnBrk="1" hangingPunct="1">
              <a:buFont typeface="Wingdings" pitchFamily="2" charset="2"/>
              <a:buChar char="ü"/>
              <a:defRPr/>
            </a:pPr>
            <a:r>
              <a:rPr lang="ro-RO" sz="2000" dirty="0" smtClean="0">
                <a:solidFill>
                  <a:srgbClr val="FFFF00"/>
                </a:solidFill>
                <a:latin typeface="Times New Roman" pitchFamily="18" charset="0"/>
                <a:cs typeface="Times New Roman" pitchFamily="18" charset="0"/>
              </a:rPr>
              <a:t>poate fi efectuată de orice specialist fără o pregătire specială, </a:t>
            </a:r>
          </a:p>
          <a:p>
            <a:pPr marL="2516188" eaLnBrk="1" hangingPunct="1">
              <a:buFont typeface="Wingdings" pitchFamily="2" charset="2"/>
              <a:buChar char="ü"/>
              <a:defRPr/>
            </a:pPr>
            <a:r>
              <a:rPr lang="ro-RO" sz="2000" dirty="0" smtClean="0">
                <a:solidFill>
                  <a:srgbClr val="FFFF00"/>
                </a:solidFill>
                <a:latin typeface="Times New Roman" pitchFamily="18" charset="0"/>
                <a:cs typeface="Times New Roman" pitchFamily="18" charset="0"/>
              </a:rPr>
              <a:t>doză de iradiere minimă. </a:t>
            </a:r>
          </a:p>
          <a:p>
            <a:pPr eaLnBrk="1" hangingPunct="1">
              <a:defRPr/>
            </a:pPr>
            <a:r>
              <a:rPr lang="ro-RO" sz="2000" dirty="0" smtClean="0">
                <a:solidFill>
                  <a:schemeClr val="bg1"/>
                </a:solidFill>
                <a:latin typeface="Times New Roman" pitchFamily="18" charset="0"/>
                <a:cs typeface="Times New Roman" pitchFamily="18" charset="0"/>
              </a:rPr>
              <a:t>Este indicată în majoritatea situaţiilor clinice: fracturile masivului osos facial cu orice localizare, prezenţa formaţiunilor chistice ce nu interesează elementele anatomice învecinate (sinusul maxilar, planşeul nazal, canalul mandibular, dinţii vecini etc..), dinţi cu patologii periapicale şi parodontale, dinţi cu fracturi corono-radiculare, cu luxaţii, implantarea în condiţii osoase suficiente, etc.. </a:t>
            </a:r>
          </a:p>
          <a:p>
            <a:pPr eaLnBrk="1" hangingPunct="1">
              <a:defRPr/>
            </a:pPr>
            <a:r>
              <a:rPr lang="ro-RO" sz="2000" dirty="0" smtClean="0">
                <a:solidFill>
                  <a:schemeClr val="bg1"/>
                </a:solidFill>
                <a:latin typeface="Times New Roman" pitchFamily="18" charset="0"/>
                <a:cs typeface="Times New Roman" pitchFamily="18" charset="0"/>
              </a:rPr>
              <a:t>Însă în unele situaţii clinice această metodă nu ne oferă informaţie suficientă.</a:t>
            </a:r>
            <a:endParaRPr lang="ru-RU" sz="2000" dirty="0" smtClean="0">
              <a:solidFill>
                <a:schemeClr val="bg1"/>
              </a:solidFill>
              <a:latin typeface="Times New Roman" pitchFamily="18" charset="0"/>
              <a:cs typeface="Times New Roman" pitchFamily="18" charset="0"/>
            </a:endParaRPr>
          </a:p>
          <a:p>
            <a:pPr eaLnBrk="1" hangingPunct="1">
              <a:buFont typeface="Wingdings" pitchFamily="2" charset="2"/>
              <a:buChar char="ü"/>
              <a:defRPr/>
            </a:pPr>
            <a:endParaRPr lang="ru-RU" sz="2000" dirty="0" smtClean="0">
              <a:solidFill>
                <a:schemeClr val="bg1"/>
              </a:solidFill>
              <a:latin typeface="Times New Roman" pitchFamily="18" charset="0"/>
              <a:cs typeface="Times New Roman" pitchFamily="18" charset="0"/>
            </a:endParaRPr>
          </a:p>
        </p:txBody>
      </p:sp>
      <p:sp>
        <p:nvSpPr>
          <p:cNvPr id="5" name="Дата 4"/>
          <p:cNvSpPr>
            <a:spLocks noGrp="1"/>
          </p:cNvSpPr>
          <p:nvPr>
            <p:ph type="dt" sz="quarter" idx="10"/>
          </p:nvPr>
        </p:nvSpPr>
        <p:spPr/>
        <p:txBody>
          <a:bodyPr/>
          <a:lstStyle/>
          <a:p>
            <a:pPr>
              <a:defRPr/>
            </a:pPr>
            <a:fld id="{2115DF28-64BB-4DB9-B5A2-9A3842DD532C}" type="datetime2">
              <a:rPr lang="ro-RO"/>
              <a:pPr>
                <a:defRPr/>
              </a:pPr>
              <a:t>luni, 12 septembrie 2011</a:t>
            </a:fld>
            <a:endParaRPr lang="ru-RU" dirty="0"/>
          </a:p>
        </p:txBody>
      </p:sp>
      <p:sp>
        <p:nvSpPr>
          <p:cNvPr id="7" name="Номер слайда 6"/>
          <p:cNvSpPr>
            <a:spLocks noGrp="1"/>
          </p:cNvSpPr>
          <p:nvPr>
            <p:ph type="sldNum" sz="quarter" idx="12"/>
          </p:nvPr>
        </p:nvSpPr>
        <p:spPr/>
        <p:txBody>
          <a:bodyPr/>
          <a:lstStyle/>
          <a:p>
            <a:pPr>
              <a:defRPr/>
            </a:pPr>
            <a:fld id="{1718A909-AD02-4FD5-9A0F-028940FDCBBE}" type="slidenum">
              <a:rPr lang="ru-RU"/>
              <a:pPr>
                <a:defRPr/>
              </a:pPr>
              <a:t>3</a:t>
            </a:fld>
            <a:endParaRPr lang="ru-RU"/>
          </a:p>
        </p:txBody>
      </p:sp>
      <p:pic>
        <p:nvPicPr>
          <p:cNvPr id="19460" name="Picture 2" descr="C:\Documents and Settings\Admin\Рабочий стол\SironaXG3.jpg"/>
          <p:cNvPicPr>
            <a:picLocks noChangeAspect="1" noChangeArrowheads="1"/>
          </p:cNvPicPr>
          <p:nvPr/>
        </p:nvPicPr>
        <p:blipFill>
          <a:blip r:embed="rId3" cstate="print"/>
          <a:srcRect/>
          <a:stretch>
            <a:fillRect/>
          </a:stretch>
        </p:blipFill>
        <p:spPr bwMode="auto">
          <a:xfrm>
            <a:off x="117475" y="214313"/>
            <a:ext cx="2295525" cy="4214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2"/>
          </p:nvPr>
        </p:nvSpPr>
        <p:spPr>
          <a:xfrm>
            <a:off x="285720" y="428604"/>
            <a:ext cx="6786578" cy="5429288"/>
          </a:xfrm>
        </p:spPr>
        <p:txBody>
          <a:bodyPr>
            <a:normAutofit lnSpcReduction="10000"/>
          </a:bodyPr>
          <a:lstStyle/>
          <a:p>
            <a:pPr eaLnBrk="1" fontAlgn="auto" hangingPunct="1">
              <a:spcAft>
                <a:spcPts val="0"/>
              </a:spcAft>
              <a:buClr>
                <a:schemeClr val="accent3"/>
              </a:buClr>
              <a:buFont typeface="Wingdings 2"/>
              <a:buNone/>
              <a:defRPr/>
            </a:pPr>
            <a:r>
              <a:rPr lang="ro-RO" sz="2000" dirty="0" smtClean="0">
                <a:solidFill>
                  <a:schemeClr val="bg1"/>
                </a:solidFill>
              </a:rPr>
              <a:t>	Datorită </a:t>
            </a:r>
            <a:r>
              <a:rPr lang="ro-RO" sz="2000" dirty="0" smtClean="0">
                <a:solidFill>
                  <a:schemeClr val="bg1"/>
                </a:solidFill>
              </a:rPr>
              <a:t>progresului tehnico-ştiinţific, apariţia noilor metode de tratament </a:t>
            </a:r>
            <a:r>
              <a:rPr lang="ro-RO" sz="2000" dirty="0" smtClean="0">
                <a:solidFill>
                  <a:schemeClr val="bg1"/>
                </a:solidFill>
              </a:rPr>
              <a:t>apare </a:t>
            </a:r>
            <a:r>
              <a:rPr lang="ro-RO" sz="2000" dirty="0" smtClean="0">
                <a:solidFill>
                  <a:schemeClr val="bg1"/>
                </a:solidFill>
              </a:rPr>
              <a:t>necesitatea implimentării noilor metode de diagnostic, </a:t>
            </a:r>
            <a:r>
              <a:rPr lang="ro-RO" sz="2000" dirty="0" smtClean="0">
                <a:solidFill>
                  <a:schemeClr val="bg1"/>
                </a:solidFill>
              </a:rPr>
              <a:t>cu </a:t>
            </a:r>
            <a:r>
              <a:rPr lang="ro-RO" sz="2000" dirty="0" smtClean="0">
                <a:solidFill>
                  <a:schemeClr val="bg1"/>
                </a:solidFill>
              </a:rPr>
              <a:t>o capacitate de prelucrare şi prezentare a informaţiei în plan 3D</a:t>
            </a:r>
            <a:r>
              <a:rPr lang="ro-RO" sz="2000" dirty="0" smtClean="0">
                <a:solidFill>
                  <a:schemeClr val="bg1"/>
                </a:solidFill>
              </a:rPr>
              <a:t>.  </a:t>
            </a:r>
            <a:r>
              <a:rPr lang="ro-RO" sz="2000" dirty="0" smtClean="0">
                <a:solidFill>
                  <a:schemeClr val="bg1"/>
                </a:solidFill>
              </a:rPr>
              <a:t>Aceasta a dus la implimentarea </a:t>
            </a:r>
            <a:r>
              <a:rPr lang="en-US" sz="2000" dirty="0" smtClean="0">
                <a:solidFill>
                  <a:schemeClr val="bg1"/>
                </a:solidFill>
              </a:rPr>
              <a:t>CT (computer  </a:t>
            </a:r>
            <a:r>
              <a:rPr lang="en-US" sz="2000" dirty="0" err="1" smtClean="0">
                <a:solidFill>
                  <a:schemeClr val="bg1"/>
                </a:solidFill>
              </a:rPr>
              <a:t>tomografie</a:t>
            </a:r>
            <a:r>
              <a:rPr lang="en-US" sz="2000" dirty="0" smtClean="0">
                <a:solidFill>
                  <a:schemeClr val="bg1"/>
                </a:solidFill>
              </a:rPr>
              <a:t> </a:t>
            </a:r>
            <a:r>
              <a:rPr lang="ro-RO" sz="2000" dirty="0" smtClean="0">
                <a:solidFill>
                  <a:schemeClr val="bg1"/>
                </a:solidFill>
              </a:rPr>
              <a:t> spiralată sau  CT dentar </a:t>
            </a:r>
            <a:r>
              <a:rPr lang="en-US" sz="2000" dirty="0" smtClean="0">
                <a:solidFill>
                  <a:schemeClr val="bg1"/>
                </a:solidFill>
              </a:rPr>
              <a:t>cu </a:t>
            </a:r>
            <a:r>
              <a:rPr lang="en-US" sz="2000" dirty="0" err="1" smtClean="0">
                <a:solidFill>
                  <a:schemeClr val="bg1"/>
                </a:solidFill>
              </a:rPr>
              <a:t>fascicul</a:t>
            </a:r>
            <a:r>
              <a:rPr lang="en-US" sz="2000" dirty="0" smtClean="0">
                <a:solidFill>
                  <a:schemeClr val="bg1"/>
                </a:solidFill>
              </a:rPr>
              <a:t> conic</a:t>
            </a:r>
            <a:r>
              <a:rPr lang="en-US" sz="2000" dirty="0" smtClean="0">
                <a:solidFill>
                  <a:schemeClr val="bg1"/>
                </a:solidFill>
              </a:rPr>
              <a:t>)</a:t>
            </a:r>
            <a:r>
              <a:rPr lang="ro-RO" sz="2000" dirty="0" smtClean="0">
                <a:solidFill>
                  <a:schemeClr val="bg1"/>
                </a:solidFill>
              </a:rPr>
              <a:t>.</a:t>
            </a:r>
            <a:endParaRPr lang="ro-RO" sz="2000" dirty="0" smtClean="0">
              <a:solidFill>
                <a:schemeClr val="bg1"/>
              </a:solidFill>
            </a:endParaRPr>
          </a:p>
          <a:p>
            <a:pPr eaLnBrk="1" fontAlgn="auto" hangingPunct="1">
              <a:spcAft>
                <a:spcPts val="0"/>
              </a:spcAft>
              <a:buClr>
                <a:schemeClr val="accent3"/>
              </a:buClr>
              <a:buFont typeface="Wingdings 2"/>
              <a:buNone/>
              <a:defRPr/>
            </a:pPr>
            <a:r>
              <a:rPr lang="ro-RO" sz="2000" dirty="0" smtClean="0">
                <a:solidFill>
                  <a:schemeClr val="bg1"/>
                </a:solidFill>
              </a:rPr>
              <a:t>	</a:t>
            </a:r>
            <a:r>
              <a:rPr lang="en-US" sz="2000" dirty="0" err="1" smtClean="0">
                <a:solidFill>
                  <a:schemeClr val="bg1"/>
                </a:solidFill>
              </a:rPr>
              <a:t>Metoda</a:t>
            </a:r>
            <a:r>
              <a:rPr lang="en-US" sz="2000" dirty="0" smtClean="0">
                <a:solidFill>
                  <a:schemeClr val="bg1"/>
                </a:solidFill>
              </a:rPr>
              <a:t> </a:t>
            </a:r>
            <a:r>
              <a:rPr lang="en-US" sz="2000" dirty="0" smtClean="0">
                <a:solidFill>
                  <a:schemeClr val="bg1"/>
                </a:solidFill>
              </a:rPr>
              <a:t>de </a:t>
            </a:r>
            <a:r>
              <a:rPr lang="en-US" sz="2000" dirty="0" err="1" smtClean="0">
                <a:solidFill>
                  <a:schemeClr val="bg1"/>
                </a:solidFill>
              </a:rPr>
              <a:t>investig</a:t>
            </a:r>
            <a:r>
              <a:rPr lang="ro-RO" sz="2000" dirty="0" smtClean="0">
                <a:solidFill>
                  <a:schemeClr val="bg1"/>
                </a:solidFill>
              </a:rPr>
              <a:t>aţie </a:t>
            </a:r>
            <a:r>
              <a:rPr lang="en-US" sz="2000" dirty="0" smtClean="0">
                <a:solidFill>
                  <a:schemeClr val="bg1"/>
                </a:solidFill>
              </a:rPr>
              <a:t>3D </a:t>
            </a:r>
            <a:r>
              <a:rPr lang="en-US" sz="2000" dirty="0" err="1" smtClean="0">
                <a:solidFill>
                  <a:srgbClr val="FFFF00"/>
                </a:solidFill>
              </a:rPr>
              <a:t>este</a:t>
            </a:r>
            <a:r>
              <a:rPr lang="en-US" sz="2000" dirty="0" smtClean="0">
                <a:solidFill>
                  <a:srgbClr val="FFFF00"/>
                </a:solidFill>
              </a:rPr>
              <a:t> </a:t>
            </a:r>
            <a:r>
              <a:rPr lang="en-US" sz="2000" dirty="0" err="1" smtClean="0">
                <a:solidFill>
                  <a:srgbClr val="FFFF00"/>
                </a:solidFill>
              </a:rPr>
              <a:t>simplă</a:t>
            </a:r>
            <a:r>
              <a:rPr lang="en-US" sz="2000" dirty="0" smtClean="0">
                <a:solidFill>
                  <a:srgbClr val="FFFF00"/>
                </a:solidFill>
              </a:rPr>
              <a:t>, se </a:t>
            </a:r>
            <a:r>
              <a:rPr lang="ro-RO" sz="2000" dirty="0" smtClean="0">
                <a:solidFill>
                  <a:srgbClr val="FFFF00"/>
                </a:solidFill>
              </a:rPr>
              <a:t>desfăşoară</a:t>
            </a:r>
            <a:r>
              <a:rPr lang="en-US" sz="2000" dirty="0" smtClean="0">
                <a:solidFill>
                  <a:srgbClr val="FFFF00"/>
                </a:solidFill>
              </a:rPr>
              <a:t> rapid  </a:t>
            </a:r>
            <a:r>
              <a:rPr lang="en-US" sz="2000" dirty="0" err="1" smtClean="0">
                <a:solidFill>
                  <a:srgbClr val="FFFF00"/>
                </a:solidFill>
              </a:rPr>
              <a:t>şi</a:t>
            </a:r>
            <a:r>
              <a:rPr lang="en-US" sz="2000" dirty="0" smtClean="0">
                <a:solidFill>
                  <a:srgbClr val="FFFF00"/>
                </a:solidFill>
              </a:rPr>
              <a:t> cu o </a:t>
            </a:r>
            <a:r>
              <a:rPr lang="en-US" sz="2000" dirty="0" err="1" smtClean="0">
                <a:solidFill>
                  <a:srgbClr val="FFFF00"/>
                </a:solidFill>
              </a:rPr>
              <a:t>doză</a:t>
            </a:r>
            <a:r>
              <a:rPr lang="en-US" sz="2000" dirty="0" smtClean="0">
                <a:solidFill>
                  <a:srgbClr val="FFFF00"/>
                </a:solidFill>
              </a:rPr>
              <a:t> de </a:t>
            </a:r>
            <a:r>
              <a:rPr lang="en-US" sz="2000" dirty="0" err="1" smtClean="0">
                <a:solidFill>
                  <a:srgbClr val="FFFF00"/>
                </a:solidFill>
              </a:rPr>
              <a:t>iradi</a:t>
            </a:r>
            <a:r>
              <a:rPr lang="ro-RO" sz="2000" dirty="0" smtClean="0">
                <a:solidFill>
                  <a:srgbClr val="FFFF00"/>
                </a:solidFill>
              </a:rPr>
              <a:t>aţie</a:t>
            </a:r>
            <a:r>
              <a:rPr lang="en-US" sz="2000" dirty="0" smtClean="0">
                <a:solidFill>
                  <a:srgbClr val="FFFF00"/>
                </a:solidFill>
              </a:rPr>
              <a:t> </a:t>
            </a:r>
            <a:r>
              <a:rPr lang="en-US" sz="2000" dirty="0" err="1" smtClean="0">
                <a:solidFill>
                  <a:srgbClr val="FFFF00"/>
                </a:solidFill>
              </a:rPr>
              <a:t>minimă</a:t>
            </a:r>
            <a:r>
              <a:rPr lang="en-US" sz="2000" dirty="0" smtClean="0">
                <a:solidFill>
                  <a:srgbClr val="FFFF00"/>
                </a:solidFill>
              </a:rPr>
              <a:t>. </a:t>
            </a:r>
            <a:r>
              <a:rPr lang="en-US" sz="2000" dirty="0" err="1" smtClean="0">
                <a:solidFill>
                  <a:srgbClr val="FFFF00"/>
                </a:solidFill>
              </a:rPr>
              <a:t>Imaginile</a:t>
            </a:r>
            <a:r>
              <a:rPr lang="en-US" sz="2000" dirty="0" smtClean="0">
                <a:solidFill>
                  <a:srgbClr val="FFFF00"/>
                </a:solidFill>
              </a:rPr>
              <a:t> o</a:t>
            </a:r>
            <a:r>
              <a:rPr lang="ro-RO" sz="2000" dirty="0" smtClean="0">
                <a:solidFill>
                  <a:srgbClr val="FFFF00"/>
                </a:solidFill>
              </a:rPr>
              <a:t>bţ</a:t>
            </a:r>
            <a:r>
              <a:rPr lang="en-US" sz="2000" dirty="0" err="1" smtClean="0">
                <a:solidFill>
                  <a:srgbClr val="FFFF00"/>
                </a:solidFill>
              </a:rPr>
              <a:t>inute</a:t>
            </a:r>
            <a:r>
              <a:rPr lang="en-US" sz="2000" dirty="0" smtClean="0">
                <a:solidFill>
                  <a:srgbClr val="FFFF00"/>
                </a:solidFill>
              </a:rPr>
              <a:t> </a:t>
            </a:r>
            <a:r>
              <a:rPr lang="en-US" sz="2000" dirty="0" err="1" smtClean="0">
                <a:solidFill>
                  <a:srgbClr val="FFFF00"/>
                </a:solidFill>
              </a:rPr>
              <a:t>astfel</a:t>
            </a:r>
            <a:r>
              <a:rPr lang="en-US" sz="2000" dirty="0" smtClean="0">
                <a:solidFill>
                  <a:srgbClr val="FFFF00"/>
                </a:solidFill>
              </a:rPr>
              <a:t> </a:t>
            </a:r>
            <a:r>
              <a:rPr lang="en-US" sz="2000" dirty="0" err="1" smtClean="0">
                <a:solidFill>
                  <a:srgbClr val="FFFF00"/>
                </a:solidFill>
              </a:rPr>
              <a:t>sunt</a:t>
            </a:r>
            <a:r>
              <a:rPr lang="en-US" sz="2000" dirty="0" smtClean="0">
                <a:solidFill>
                  <a:srgbClr val="FFFF00"/>
                </a:solidFill>
              </a:rPr>
              <a:t> </a:t>
            </a:r>
            <a:r>
              <a:rPr lang="en-US" sz="2000" dirty="0" err="1" smtClean="0">
                <a:solidFill>
                  <a:srgbClr val="FFFF00"/>
                </a:solidFill>
              </a:rPr>
              <a:t>într</a:t>
            </a:r>
            <a:r>
              <a:rPr lang="en-US" sz="2000" dirty="0" smtClean="0">
                <a:solidFill>
                  <a:srgbClr val="FFFF00"/>
                </a:solidFill>
              </a:rPr>
              <a:t>-un </a:t>
            </a:r>
            <a:r>
              <a:rPr lang="en-US" sz="2000" dirty="0" err="1" smtClean="0">
                <a:solidFill>
                  <a:srgbClr val="FFFF00"/>
                </a:solidFill>
              </a:rPr>
              <a:t>raport</a:t>
            </a:r>
            <a:r>
              <a:rPr lang="en-US" sz="2000" dirty="0" smtClean="0">
                <a:solidFill>
                  <a:srgbClr val="FFFF00"/>
                </a:solidFill>
              </a:rPr>
              <a:t> de 1:1 cu </a:t>
            </a:r>
            <a:r>
              <a:rPr lang="en-US" sz="2000" dirty="0" err="1" smtClean="0">
                <a:solidFill>
                  <a:srgbClr val="FFFF00"/>
                </a:solidFill>
              </a:rPr>
              <a:t>cele</a:t>
            </a:r>
            <a:r>
              <a:rPr lang="en-US" sz="2000" dirty="0" smtClean="0">
                <a:solidFill>
                  <a:srgbClr val="FFFF00"/>
                </a:solidFill>
              </a:rPr>
              <a:t> </a:t>
            </a:r>
            <a:r>
              <a:rPr lang="en-US" sz="2000" dirty="0" err="1" smtClean="0">
                <a:solidFill>
                  <a:srgbClr val="FFFF00"/>
                </a:solidFill>
              </a:rPr>
              <a:t>reale</a:t>
            </a:r>
            <a:r>
              <a:rPr lang="en-US" sz="2000" dirty="0" smtClean="0">
                <a:solidFill>
                  <a:srgbClr val="FFFF00"/>
                </a:solidFill>
              </a:rPr>
              <a:t>, </a:t>
            </a:r>
            <a:r>
              <a:rPr lang="en-US" sz="2000" dirty="0" err="1" smtClean="0">
                <a:solidFill>
                  <a:srgbClr val="FFFF00"/>
                </a:solidFill>
              </a:rPr>
              <a:t>reconstru</a:t>
            </a:r>
            <a:r>
              <a:rPr lang="ro-RO" sz="2000" dirty="0" smtClean="0">
                <a:solidFill>
                  <a:srgbClr val="FFFF00"/>
                </a:solidFill>
              </a:rPr>
              <a:t>cţ</a:t>
            </a:r>
            <a:r>
              <a:rPr lang="en-US" sz="2000" dirty="0" err="1" smtClean="0">
                <a:solidFill>
                  <a:srgbClr val="FFFF00"/>
                </a:solidFill>
              </a:rPr>
              <a:t>ia</a:t>
            </a:r>
            <a:r>
              <a:rPr lang="en-US" sz="2000" dirty="0" smtClean="0">
                <a:solidFill>
                  <a:srgbClr val="FFFF00"/>
                </a:solidFill>
              </a:rPr>
              <a:t> </a:t>
            </a:r>
            <a:r>
              <a:rPr lang="en-US" sz="2000" dirty="0" err="1" smtClean="0">
                <a:solidFill>
                  <a:srgbClr val="FFFF00"/>
                </a:solidFill>
              </a:rPr>
              <a:t>respectând</a:t>
            </a:r>
            <a:r>
              <a:rPr lang="en-US" sz="2000" dirty="0" smtClean="0">
                <a:solidFill>
                  <a:srgbClr val="FFFF00"/>
                </a:solidFill>
              </a:rPr>
              <a:t> o </a:t>
            </a:r>
            <a:r>
              <a:rPr lang="en-US" sz="2000" dirty="0" err="1" smtClean="0">
                <a:solidFill>
                  <a:srgbClr val="FFFF00"/>
                </a:solidFill>
              </a:rPr>
              <a:t>scală</a:t>
            </a:r>
            <a:r>
              <a:rPr lang="en-US" sz="2000" dirty="0" smtClean="0">
                <a:solidFill>
                  <a:srgbClr val="FFFF00"/>
                </a:solidFill>
              </a:rPr>
              <a:t> </a:t>
            </a:r>
            <a:r>
              <a:rPr lang="en-US" sz="2000" dirty="0" err="1" smtClean="0">
                <a:solidFill>
                  <a:srgbClr val="FFFF00"/>
                </a:solidFill>
              </a:rPr>
              <a:t>veritabilă</a:t>
            </a:r>
            <a:r>
              <a:rPr lang="en-US" sz="2000" dirty="0" smtClean="0">
                <a:solidFill>
                  <a:srgbClr val="FFFF00"/>
                </a:solidFill>
              </a:rPr>
              <a:t> </a:t>
            </a:r>
            <a:r>
              <a:rPr lang="en-US" sz="2000" dirty="0" err="1" smtClean="0">
                <a:solidFill>
                  <a:srgbClr val="FFFF00"/>
                </a:solidFill>
              </a:rPr>
              <a:t>corectă</a:t>
            </a:r>
            <a:r>
              <a:rPr lang="en-US" sz="2000" dirty="0" smtClean="0">
                <a:solidFill>
                  <a:srgbClr val="FFFF00"/>
                </a:solidFill>
              </a:rPr>
              <a:t>, </a:t>
            </a:r>
            <a:r>
              <a:rPr lang="en-US" sz="2000" dirty="0" err="1" smtClean="0">
                <a:solidFill>
                  <a:srgbClr val="FFFF00"/>
                </a:solidFill>
              </a:rPr>
              <a:t>precisă</a:t>
            </a:r>
            <a:r>
              <a:rPr lang="en-US" sz="2000" dirty="0" smtClean="0">
                <a:solidFill>
                  <a:srgbClr val="FFFF00"/>
                </a:solidFill>
              </a:rPr>
              <a:t> a </a:t>
            </a:r>
            <a:r>
              <a:rPr lang="en-US" sz="2000" dirty="0" err="1" smtClean="0">
                <a:solidFill>
                  <a:srgbClr val="FFFF00"/>
                </a:solidFill>
              </a:rPr>
              <a:t>zonei</a:t>
            </a:r>
            <a:r>
              <a:rPr lang="en-US" sz="2000" dirty="0" smtClean="0">
                <a:solidFill>
                  <a:srgbClr val="FFFF00"/>
                </a:solidFill>
              </a:rPr>
              <a:t> </a:t>
            </a:r>
            <a:r>
              <a:rPr lang="en-US" sz="2000" dirty="0" err="1" smtClean="0">
                <a:solidFill>
                  <a:srgbClr val="FFFF00"/>
                </a:solidFill>
              </a:rPr>
              <a:t>expuse</a:t>
            </a:r>
            <a:r>
              <a:rPr lang="en-US" sz="2000" dirty="0" smtClean="0">
                <a:solidFill>
                  <a:schemeClr val="bg1"/>
                </a:solidFill>
              </a:rPr>
              <a:t>.</a:t>
            </a:r>
            <a:r>
              <a:rPr lang="ro-RO" sz="2000" dirty="0" smtClean="0">
                <a:solidFill>
                  <a:schemeClr val="bg1"/>
                </a:solidFill>
              </a:rPr>
              <a:t> </a:t>
            </a:r>
          </a:p>
          <a:p>
            <a:pPr eaLnBrk="1" fontAlgn="auto" hangingPunct="1">
              <a:spcAft>
                <a:spcPts val="0"/>
              </a:spcAft>
              <a:buClr>
                <a:schemeClr val="accent3"/>
              </a:buClr>
              <a:buFont typeface="Wingdings 2"/>
              <a:buNone/>
              <a:defRPr/>
            </a:pPr>
            <a:endParaRPr lang="ro-RO" sz="2000" dirty="0" smtClean="0">
              <a:solidFill>
                <a:schemeClr val="bg1"/>
              </a:solidFill>
            </a:endParaRPr>
          </a:p>
          <a:p>
            <a:pPr eaLnBrk="1" fontAlgn="auto" hangingPunct="1">
              <a:spcAft>
                <a:spcPts val="0"/>
              </a:spcAft>
              <a:buClr>
                <a:schemeClr val="accent3"/>
              </a:buClr>
              <a:buFont typeface="Wingdings 2"/>
              <a:buNone/>
              <a:defRPr/>
            </a:pPr>
            <a:r>
              <a:rPr lang="ro-RO" sz="2000" dirty="0" smtClean="0">
                <a:solidFill>
                  <a:schemeClr val="bg1"/>
                </a:solidFill>
              </a:rPr>
              <a:t>	Un </a:t>
            </a:r>
            <a:r>
              <a:rPr lang="ro-RO" sz="2000" dirty="0" smtClean="0">
                <a:solidFill>
                  <a:schemeClr val="bg1"/>
                </a:solidFill>
              </a:rPr>
              <a:t>neajuns al acestei metode este costul destul de înalt, ceia ce pune obstacole în alegerea acestei metode de majoritatea pacienţilor. </a:t>
            </a:r>
            <a:r>
              <a:rPr lang="ro-RO" sz="2000" dirty="0" smtClean="0">
                <a:solidFill>
                  <a:schemeClr val="bg1"/>
                </a:solidFill>
              </a:rPr>
              <a:t> Deaceia </a:t>
            </a:r>
            <a:r>
              <a:rPr lang="ro-RO" sz="2000" dirty="0" smtClean="0">
                <a:solidFill>
                  <a:schemeClr val="bg1"/>
                </a:solidFill>
              </a:rPr>
              <a:t>este necesar de stabilit indicaţiile metodelor imagistice de diagnostic în funcţie </a:t>
            </a:r>
            <a:endParaRPr lang="ro-RO" sz="2000" dirty="0" smtClean="0">
              <a:solidFill>
                <a:schemeClr val="bg1"/>
              </a:solidFill>
            </a:endParaRPr>
          </a:p>
          <a:p>
            <a:pPr eaLnBrk="1" fontAlgn="auto" hangingPunct="1">
              <a:spcAft>
                <a:spcPts val="0"/>
              </a:spcAft>
              <a:buClr>
                <a:schemeClr val="accent3"/>
              </a:buClr>
              <a:buFont typeface="Wingdings 2"/>
              <a:buNone/>
              <a:defRPr/>
            </a:pPr>
            <a:r>
              <a:rPr lang="ro-RO" sz="2000" dirty="0" smtClean="0">
                <a:solidFill>
                  <a:schemeClr val="bg1"/>
                </a:solidFill>
              </a:rPr>
              <a:t>de </a:t>
            </a:r>
            <a:r>
              <a:rPr lang="ro-RO" sz="2000" dirty="0" smtClean="0">
                <a:solidFill>
                  <a:schemeClr val="bg1"/>
                </a:solidFill>
              </a:rPr>
              <a:t>un şir de criterii (situaţia clinică, costul, disponibilitatea procedurii, etc..)</a:t>
            </a:r>
            <a:endParaRPr lang="ru-RU" sz="2000" dirty="0" smtClean="0">
              <a:solidFill>
                <a:schemeClr val="bg1"/>
              </a:solidFill>
            </a:endParaRPr>
          </a:p>
          <a:p>
            <a:pPr eaLnBrk="1" fontAlgn="auto" hangingPunct="1">
              <a:spcAft>
                <a:spcPts val="0"/>
              </a:spcAft>
              <a:buClr>
                <a:schemeClr val="accent3"/>
              </a:buClr>
              <a:buFont typeface="Wingdings 2"/>
              <a:buNone/>
              <a:defRPr/>
            </a:pPr>
            <a:endParaRPr lang="ru-RU" sz="2000" dirty="0">
              <a:solidFill>
                <a:schemeClr val="bg1"/>
              </a:solidFill>
            </a:endParaRPr>
          </a:p>
        </p:txBody>
      </p:sp>
      <p:sp>
        <p:nvSpPr>
          <p:cNvPr id="5" name="Дата 4"/>
          <p:cNvSpPr>
            <a:spLocks noGrp="1"/>
          </p:cNvSpPr>
          <p:nvPr>
            <p:ph type="dt" sz="quarter" idx="10"/>
          </p:nvPr>
        </p:nvSpPr>
        <p:spPr/>
        <p:txBody>
          <a:bodyPr/>
          <a:lstStyle/>
          <a:p>
            <a:pPr>
              <a:defRPr/>
            </a:pPr>
            <a:fld id="{7DF14C1B-7829-4F13-B244-16ABF4D39F2E}" type="datetime2">
              <a:rPr lang="ro-RO"/>
              <a:pPr>
                <a:defRPr/>
              </a:pPr>
              <a:t>luni, 12 septembrie 2011</a:t>
            </a:fld>
            <a:endParaRPr lang="ru-RU"/>
          </a:p>
        </p:txBody>
      </p:sp>
      <p:sp>
        <p:nvSpPr>
          <p:cNvPr id="6" name="Номер слайда 5"/>
          <p:cNvSpPr>
            <a:spLocks noGrp="1"/>
          </p:cNvSpPr>
          <p:nvPr>
            <p:ph type="sldNum" sz="quarter" idx="12"/>
          </p:nvPr>
        </p:nvSpPr>
        <p:spPr/>
        <p:txBody>
          <a:bodyPr/>
          <a:lstStyle/>
          <a:p>
            <a:pPr>
              <a:defRPr/>
            </a:pPr>
            <a:fld id="{83260422-CA9C-4CBA-8460-5324F3B1C190}" type="slidenum">
              <a:rPr lang="ru-RU"/>
              <a:pPr>
                <a:defRPr/>
              </a:pPr>
              <a:t>4</a:t>
            </a:fld>
            <a:endParaRPr lang="ru-RU"/>
          </a:p>
        </p:txBody>
      </p:sp>
      <p:pic>
        <p:nvPicPr>
          <p:cNvPr id="8" name="Picture 7"/>
          <p:cNvPicPr>
            <a:picLocks noChangeAspect="1" noChangeArrowheads="1"/>
          </p:cNvPicPr>
          <p:nvPr/>
        </p:nvPicPr>
        <p:blipFill>
          <a:blip r:embed="rId2" cstate="print"/>
          <a:srcRect/>
          <a:stretch>
            <a:fillRect/>
          </a:stretch>
        </p:blipFill>
        <p:spPr bwMode="auto">
          <a:xfrm>
            <a:off x="6929454" y="3766458"/>
            <a:ext cx="2214546" cy="30915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Содержимое 3"/>
          <p:cNvSpPr>
            <a:spLocks noGrp="1"/>
          </p:cNvSpPr>
          <p:nvPr>
            <p:ph idx="1"/>
          </p:nvPr>
        </p:nvSpPr>
        <p:spPr>
          <a:xfrm>
            <a:off x="428596" y="571480"/>
            <a:ext cx="8715404" cy="4389437"/>
          </a:xfrm>
        </p:spPr>
        <p:txBody>
          <a:bodyPr/>
          <a:lstStyle/>
          <a:p>
            <a:pPr eaLnBrk="1" hangingPunct="1">
              <a:buNone/>
            </a:pPr>
            <a:r>
              <a:rPr lang="ro-RO" dirty="0" smtClean="0">
                <a:solidFill>
                  <a:schemeClr val="bg1"/>
                </a:solidFill>
              </a:rPr>
              <a:t>				</a:t>
            </a:r>
            <a:r>
              <a:rPr lang="en-US" dirty="0" err="1" smtClean="0">
                <a:solidFill>
                  <a:schemeClr val="bg1"/>
                </a:solidFill>
              </a:rPr>
              <a:t>Astfel</a:t>
            </a:r>
            <a:r>
              <a:rPr lang="en-US" dirty="0" smtClean="0">
                <a:solidFill>
                  <a:schemeClr val="bg1"/>
                </a:solidFill>
              </a:rPr>
              <a:t> </a:t>
            </a:r>
            <a:r>
              <a:rPr lang="en-US" dirty="0" err="1" smtClean="0">
                <a:solidFill>
                  <a:schemeClr val="bg1"/>
                </a:solidFill>
              </a:rPr>
              <a:t>apare</a:t>
            </a:r>
            <a:r>
              <a:rPr lang="en-US" dirty="0" smtClean="0">
                <a:solidFill>
                  <a:schemeClr val="bg1"/>
                </a:solidFill>
              </a:rPr>
              <a:t> </a:t>
            </a:r>
            <a:r>
              <a:rPr lang="en-US" dirty="0" err="1" smtClean="0">
                <a:solidFill>
                  <a:schemeClr val="bg1"/>
                </a:solidFill>
              </a:rPr>
              <a:t>necesitatea</a:t>
            </a:r>
            <a:r>
              <a:rPr lang="en-US" dirty="0" smtClean="0">
                <a:solidFill>
                  <a:schemeClr val="bg1"/>
                </a:solidFill>
              </a:rPr>
              <a:t> </a:t>
            </a:r>
            <a:r>
              <a:rPr lang="en-US" dirty="0" err="1" smtClean="0">
                <a:solidFill>
                  <a:schemeClr val="bg1"/>
                </a:solidFill>
              </a:rPr>
              <a:t>efectuării</a:t>
            </a:r>
            <a:r>
              <a:rPr lang="en-US" dirty="0" smtClean="0">
                <a:solidFill>
                  <a:schemeClr val="bg1"/>
                </a:solidFill>
              </a:rPr>
              <a:t> </a:t>
            </a:r>
            <a:r>
              <a:rPr lang="en-US" dirty="0" err="1" smtClean="0">
                <a:solidFill>
                  <a:schemeClr val="bg1"/>
                </a:solidFill>
              </a:rPr>
              <a:t>unui</a:t>
            </a:r>
            <a:r>
              <a:rPr lang="en-US" dirty="0" smtClean="0">
                <a:solidFill>
                  <a:schemeClr val="bg1"/>
                </a:solidFill>
              </a:rPr>
              <a:t> </a:t>
            </a:r>
            <a:r>
              <a:rPr lang="ro-RO" dirty="0" smtClean="0">
                <a:solidFill>
                  <a:schemeClr val="bg1"/>
                </a:solidFill>
              </a:rPr>
              <a:t>		</a:t>
            </a:r>
            <a:r>
              <a:rPr lang="en-US" dirty="0" err="1" smtClean="0">
                <a:solidFill>
                  <a:schemeClr val="bg1"/>
                </a:solidFill>
              </a:rPr>
              <a:t>studiu</a:t>
            </a:r>
            <a:r>
              <a:rPr lang="en-US" dirty="0" smtClean="0">
                <a:solidFill>
                  <a:schemeClr val="bg1"/>
                </a:solidFill>
              </a:rPr>
              <a:t> </a:t>
            </a:r>
            <a:r>
              <a:rPr lang="en-US" dirty="0" smtClean="0">
                <a:solidFill>
                  <a:schemeClr val="bg1"/>
                </a:solidFill>
              </a:rPr>
              <a:t>clinic al </a:t>
            </a:r>
            <a:r>
              <a:rPr lang="en-US" dirty="0" err="1" smtClean="0">
                <a:solidFill>
                  <a:schemeClr val="bg1"/>
                </a:solidFill>
              </a:rPr>
              <a:t>eficacităţii</a:t>
            </a:r>
            <a:r>
              <a:rPr lang="en-US" dirty="0" smtClean="0">
                <a:solidFill>
                  <a:schemeClr val="bg1"/>
                </a:solidFill>
              </a:rPr>
              <a:t> </a:t>
            </a:r>
            <a:r>
              <a:rPr lang="en-US" dirty="0" err="1" smtClean="0">
                <a:solidFill>
                  <a:schemeClr val="bg1"/>
                </a:solidFill>
              </a:rPr>
              <a:t>ortopantomografiei</a:t>
            </a:r>
            <a:r>
              <a:rPr lang="en-US" dirty="0" smtClean="0">
                <a:solidFill>
                  <a:schemeClr val="bg1"/>
                </a:solidFill>
              </a:rPr>
              <a:t> </a:t>
            </a:r>
            <a:r>
              <a:rPr lang="ro-RO" dirty="0" smtClean="0">
                <a:solidFill>
                  <a:schemeClr val="bg1"/>
                </a:solidFill>
              </a:rPr>
              <a:t>	      </a:t>
            </a:r>
            <a:r>
              <a:rPr lang="en-US" dirty="0" err="1" smtClean="0">
                <a:solidFill>
                  <a:schemeClr val="bg1"/>
                </a:solidFill>
              </a:rPr>
              <a:t>şi</a:t>
            </a:r>
            <a:r>
              <a:rPr lang="en-US" dirty="0" smtClean="0">
                <a:solidFill>
                  <a:schemeClr val="bg1"/>
                </a:solidFill>
              </a:rPr>
              <a:t> </a:t>
            </a:r>
            <a:r>
              <a:rPr lang="ro-RO" dirty="0" smtClean="0">
                <a:solidFill>
                  <a:schemeClr val="bg1"/>
                </a:solidFill>
              </a:rPr>
              <a:t>CT în stabilirea diagnosticului corect şi </a:t>
            </a:r>
            <a:r>
              <a:rPr lang="ro-RO" dirty="0" smtClean="0">
                <a:solidFill>
                  <a:schemeClr val="bg1"/>
                </a:solidFill>
              </a:rPr>
              <a:t>  </a:t>
            </a:r>
          </a:p>
          <a:p>
            <a:pPr eaLnBrk="1" hangingPunct="1">
              <a:buNone/>
            </a:pPr>
            <a:r>
              <a:rPr lang="ro-RO" dirty="0" smtClean="0">
                <a:solidFill>
                  <a:schemeClr val="bg1"/>
                </a:solidFill>
              </a:rPr>
              <a:t> </a:t>
            </a:r>
            <a:r>
              <a:rPr lang="ro-RO" dirty="0" smtClean="0">
                <a:solidFill>
                  <a:schemeClr val="bg1"/>
                </a:solidFill>
              </a:rPr>
              <a:t>              </a:t>
            </a:r>
            <a:r>
              <a:rPr lang="ro-RO" dirty="0" smtClean="0">
                <a:solidFill>
                  <a:schemeClr val="bg1"/>
                </a:solidFill>
              </a:rPr>
              <a:t>întocmirea planului </a:t>
            </a:r>
            <a:r>
              <a:rPr lang="ro-RO" dirty="0" smtClean="0">
                <a:solidFill>
                  <a:schemeClr val="bg1"/>
                </a:solidFill>
              </a:rPr>
              <a:t>adecvat de tratament. </a:t>
            </a:r>
            <a:endParaRPr lang="ro-RO" dirty="0" smtClean="0">
              <a:solidFill>
                <a:schemeClr val="bg1"/>
              </a:solidFill>
            </a:endParaRPr>
          </a:p>
          <a:p>
            <a:pPr eaLnBrk="1" hangingPunct="1">
              <a:buNone/>
            </a:pPr>
            <a:r>
              <a:rPr lang="ro-RO" dirty="0" smtClean="0">
                <a:solidFill>
                  <a:schemeClr val="bg1"/>
                </a:solidFill>
              </a:rPr>
              <a:t> </a:t>
            </a:r>
            <a:r>
              <a:rPr lang="ro-RO" dirty="0" smtClean="0">
                <a:solidFill>
                  <a:schemeClr val="bg1"/>
                </a:solidFill>
              </a:rPr>
              <a:t>		</a:t>
            </a:r>
            <a:r>
              <a:rPr lang="ro-RO" dirty="0" smtClean="0">
                <a:solidFill>
                  <a:schemeClr val="bg1"/>
                </a:solidFill>
              </a:rPr>
              <a:t>Datele obţinute </a:t>
            </a:r>
            <a:r>
              <a:rPr lang="ro-RO" dirty="0" smtClean="0">
                <a:solidFill>
                  <a:schemeClr val="bg1"/>
                </a:solidFill>
              </a:rPr>
              <a:t>vor contribui </a:t>
            </a:r>
            <a:r>
              <a:rPr lang="ro-RO" dirty="0" smtClean="0">
                <a:solidFill>
                  <a:schemeClr val="bg1"/>
                </a:solidFill>
              </a:rPr>
              <a:t>la</a:t>
            </a:r>
          </a:p>
          <a:p>
            <a:pPr eaLnBrk="1" hangingPunct="1">
              <a:buNone/>
            </a:pPr>
            <a:r>
              <a:rPr lang="ro-RO" dirty="0" smtClean="0">
                <a:solidFill>
                  <a:schemeClr val="bg1"/>
                </a:solidFill>
              </a:rPr>
              <a:t>	</a:t>
            </a:r>
            <a:r>
              <a:rPr lang="ro-RO" dirty="0" smtClean="0">
                <a:solidFill>
                  <a:schemeClr val="bg1"/>
                </a:solidFill>
              </a:rPr>
              <a:t>   </a:t>
            </a:r>
            <a:r>
              <a:rPr lang="ro-RO" dirty="0" smtClean="0">
                <a:solidFill>
                  <a:schemeClr val="bg1"/>
                </a:solidFill>
              </a:rPr>
              <a:t> </a:t>
            </a:r>
            <a:r>
              <a:rPr lang="en-US" dirty="0" err="1" smtClean="0">
                <a:solidFill>
                  <a:schemeClr val="bg1"/>
                </a:solidFill>
              </a:rPr>
              <a:t>implimentarea</a:t>
            </a:r>
            <a:r>
              <a:rPr lang="en-US" dirty="0" smtClean="0">
                <a:solidFill>
                  <a:schemeClr val="bg1"/>
                </a:solidFill>
              </a:rPr>
              <a:t> </a:t>
            </a:r>
            <a:r>
              <a:rPr lang="en-US" dirty="0" err="1" smtClean="0">
                <a:solidFill>
                  <a:schemeClr val="bg1"/>
                </a:solidFill>
              </a:rPr>
              <a:t>şi</a:t>
            </a:r>
            <a:r>
              <a:rPr lang="en-US" dirty="0" smtClean="0">
                <a:solidFill>
                  <a:schemeClr val="bg1"/>
                </a:solidFill>
              </a:rPr>
              <a:t> </a:t>
            </a:r>
            <a:r>
              <a:rPr lang="en-US" dirty="0" err="1" smtClean="0">
                <a:solidFill>
                  <a:schemeClr val="bg1"/>
                </a:solidFill>
              </a:rPr>
              <a:t>informarea</a:t>
            </a:r>
            <a:r>
              <a:rPr lang="ro-RO" dirty="0" smtClean="0">
                <a:solidFill>
                  <a:schemeClr val="bg1"/>
                </a:solidFill>
              </a:rPr>
              <a:t> </a:t>
            </a:r>
          </a:p>
          <a:p>
            <a:pPr eaLnBrk="1" hangingPunct="1">
              <a:buNone/>
            </a:pPr>
            <a:r>
              <a:rPr lang="en-US" dirty="0" smtClean="0">
                <a:solidFill>
                  <a:schemeClr val="bg1"/>
                </a:solidFill>
              </a:rPr>
              <a:t> </a:t>
            </a:r>
            <a:r>
              <a:rPr lang="ro-RO" dirty="0" smtClean="0">
                <a:solidFill>
                  <a:schemeClr val="bg1"/>
                </a:solidFill>
              </a:rPr>
              <a:t>    </a:t>
            </a:r>
            <a:r>
              <a:rPr lang="en-US" dirty="0" err="1" smtClean="0">
                <a:solidFill>
                  <a:schemeClr val="bg1"/>
                </a:solidFill>
              </a:rPr>
              <a:t>medicilor</a:t>
            </a:r>
            <a:r>
              <a:rPr lang="en-US" dirty="0" smtClean="0">
                <a:solidFill>
                  <a:schemeClr val="bg1"/>
                </a:solidFill>
              </a:rPr>
              <a:t> </a:t>
            </a:r>
            <a:r>
              <a:rPr lang="en-US" dirty="0" err="1" smtClean="0">
                <a:solidFill>
                  <a:schemeClr val="bg1"/>
                </a:solidFill>
              </a:rPr>
              <a:t>stomatologi</a:t>
            </a:r>
            <a:r>
              <a:rPr lang="en-US" dirty="0" smtClean="0">
                <a:solidFill>
                  <a:schemeClr val="bg1"/>
                </a:solidFill>
              </a:rPr>
              <a:t> </a:t>
            </a:r>
            <a:r>
              <a:rPr lang="en-US" dirty="0" err="1" smtClean="0">
                <a:solidFill>
                  <a:schemeClr val="bg1"/>
                </a:solidFill>
              </a:rPr>
              <a:t>practicieni</a:t>
            </a:r>
            <a:r>
              <a:rPr lang="en-US" dirty="0" smtClean="0">
                <a:solidFill>
                  <a:schemeClr val="bg1"/>
                </a:solidFill>
              </a:rPr>
              <a:t> </a:t>
            </a:r>
            <a:endParaRPr lang="ro-RO" dirty="0" smtClean="0">
              <a:solidFill>
                <a:schemeClr val="bg1"/>
              </a:solidFill>
            </a:endParaRPr>
          </a:p>
          <a:p>
            <a:pPr eaLnBrk="1" hangingPunct="1">
              <a:buNone/>
            </a:pPr>
            <a:r>
              <a:rPr lang="ro-RO" dirty="0" smtClean="0">
                <a:solidFill>
                  <a:schemeClr val="bg1"/>
                </a:solidFill>
              </a:rPr>
              <a:t>    </a:t>
            </a:r>
            <a:r>
              <a:rPr lang="en-US" dirty="0" smtClean="0">
                <a:solidFill>
                  <a:schemeClr val="bg1"/>
                </a:solidFill>
              </a:rPr>
              <a:t>cu </a:t>
            </a:r>
            <a:r>
              <a:rPr lang="en-US" dirty="0" err="1" smtClean="0">
                <a:solidFill>
                  <a:schemeClr val="bg1"/>
                </a:solidFill>
              </a:rPr>
              <a:t>aceste</a:t>
            </a:r>
            <a:r>
              <a:rPr lang="en-US" dirty="0" smtClean="0">
                <a:solidFill>
                  <a:schemeClr val="bg1"/>
                </a:solidFill>
              </a:rPr>
              <a:t> </a:t>
            </a:r>
            <a:r>
              <a:rPr lang="en-US" dirty="0" err="1" smtClean="0">
                <a:solidFill>
                  <a:schemeClr val="bg1"/>
                </a:solidFill>
              </a:rPr>
              <a:t>metode</a:t>
            </a:r>
            <a:r>
              <a:rPr lang="en-US" dirty="0" smtClean="0">
                <a:solidFill>
                  <a:schemeClr val="bg1"/>
                </a:solidFill>
              </a:rPr>
              <a:t> </a:t>
            </a:r>
            <a:r>
              <a:rPr lang="en-US" dirty="0" err="1" smtClean="0">
                <a:solidFill>
                  <a:schemeClr val="bg1"/>
                </a:solidFill>
              </a:rPr>
              <a:t>radiologice</a:t>
            </a:r>
            <a:r>
              <a:rPr lang="en-US" dirty="0" smtClean="0">
                <a:solidFill>
                  <a:schemeClr val="bg1"/>
                </a:solidFill>
              </a:rPr>
              <a:t>.</a:t>
            </a:r>
            <a:endParaRPr lang="ru-RU" dirty="0" smtClean="0">
              <a:solidFill>
                <a:schemeClr val="bg1"/>
              </a:solidFill>
            </a:endParaRPr>
          </a:p>
          <a:p>
            <a:pPr eaLnBrk="1" hangingPunct="1"/>
            <a:endParaRPr lang="ro-RO" dirty="0" smtClean="0"/>
          </a:p>
        </p:txBody>
      </p:sp>
      <p:sp>
        <p:nvSpPr>
          <p:cNvPr id="5" name="Дата 4"/>
          <p:cNvSpPr>
            <a:spLocks noGrp="1"/>
          </p:cNvSpPr>
          <p:nvPr>
            <p:ph type="dt" sz="quarter" idx="10"/>
          </p:nvPr>
        </p:nvSpPr>
        <p:spPr/>
        <p:txBody>
          <a:bodyPr/>
          <a:lstStyle/>
          <a:p>
            <a:pPr>
              <a:defRPr/>
            </a:pPr>
            <a:fld id="{B49F9804-B3B3-45EC-A92F-98CDC3E165B0}" type="datetime2">
              <a:rPr lang="ro-RO"/>
              <a:pPr>
                <a:defRPr/>
              </a:pPr>
              <a:t>luni, 12 septembrie 2011</a:t>
            </a:fld>
            <a:endParaRPr lang="ru-RU"/>
          </a:p>
        </p:txBody>
      </p:sp>
      <p:sp>
        <p:nvSpPr>
          <p:cNvPr id="6" name="Номер слайда 5"/>
          <p:cNvSpPr>
            <a:spLocks noGrp="1"/>
          </p:cNvSpPr>
          <p:nvPr>
            <p:ph type="sldNum" sz="quarter" idx="12"/>
          </p:nvPr>
        </p:nvSpPr>
        <p:spPr/>
        <p:txBody>
          <a:bodyPr/>
          <a:lstStyle/>
          <a:p>
            <a:pPr>
              <a:defRPr/>
            </a:pPr>
            <a:fld id="{1D2937F5-0F3C-4890-8840-0F163693DCD3}" type="slidenum">
              <a:rPr lang="ru-RU" smtClean="0"/>
              <a:pPr>
                <a:defRPr/>
              </a:pPr>
              <a:t>5</a:t>
            </a:fld>
            <a:endParaRPr lang="ru-RU"/>
          </a:p>
        </p:txBody>
      </p:sp>
      <p:pic>
        <p:nvPicPr>
          <p:cNvPr id="7" name="Picture 2"/>
          <p:cNvPicPr>
            <a:picLocks noChangeAspect="1" noChangeArrowheads="1"/>
          </p:cNvPicPr>
          <p:nvPr/>
        </p:nvPicPr>
        <p:blipFill>
          <a:blip r:embed="rId2"/>
          <a:srcRect/>
          <a:stretch>
            <a:fillRect/>
          </a:stretch>
        </p:blipFill>
        <p:spPr bwMode="auto">
          <a:xfrm>
            <a:off x="6082371" y="4277255"/>
            <a:ext cx="3061629" cy="2580745"/>
          </a:xfrm>
          <a:prstGeom prst="rect">
            <a:avLst/>
          </a:prstGeom>
          <a:noFill/>
          <a:ln w="9525">
            <a:solidFill>
              <a:schemeClr val="bg2"/>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Clr clrSpc="rgb">
                                      <p:cBhvr override="childStyle">
                                        <p:cTn id="6" dur="300" fill="hold"/>
                                        <p:tgtEl>
                                          <p:spTgt spid="7"/>
                                        </p:tgtEl>
                                        <p:attrNameLst>
                                          <p:attrName>style.color</p:attrName>
                                        </p:attrNameLst>
                                      </p:cBhvr>
                                      <p:to>
                                        <a:schemeClr val="bg2"/>
                                      </p:to>
                                    </p:animClr>
                                    <p:animClr clrSpc="rgb">
                                      <p:cBhvr>
                                        <p:cTn id="7" dur="300" fill="hold"/>
                                        <p:tgtEl>
                                          <p:spTgt spid="7"/>
                                        </p:tgtEl>
                                        <p:attrNameLst>
                                          <p:attrName>fillcolor</p:attrName>
                                        </p:attrNameLst>
                                      </p:cBhvr>
                                      <p:to>
                                        <a:schemeClr val="bg2"/>
                                      </p:to>
                                    </p:animClr>
                                    <p:set>
                                      <p:cBhvr>
                                        <p:cTn id="8" dur="300" fill="hold"/>
                                        <p:tgtEl>
                                          <p:spTgt spid="7"/>
                                        </p:tgtEl>
                                        <p:attrNameLst>
                                          <p:attrName>fill.type</p:attrName>
                                        </p:attrNameLst>
                                      </p:cBhvr>
                                      <p:to>
                                        <p:strVal val="solid"/>
                                      </p:to>
                                    </p:set>
                                    <p:set>
                                      <p:cBhvr>
                                        <p:cTn id="9" dur="300" fill="hold"/>
                                        <p:tgtEl>
                                          <p:spTgt spid="7"/>
                                        </p:tgtEl>
                                        <p:attrNameLst>
                                          <p:attrName>fill.on</p:attrName>
                                        </p:attrNameLst>
                                      </p:cBhvr>
                                      <p:to>
                                        <p:strVal val="true"/>
                                      </p:to>
                                    </p:set>
                                    <p:animRot by="120000">
                                      <p:cBhvr>
                                        <p:cTn id="10" dur="300" fill="hold">
                                          <p:stCondLst>
                                            <p:cond delay="0"/>
                                          </p:stCondLst>
                                        </p:cTn>
                                        <p:tgtEl>
                                          <p:spTgt spid="7"/>
                                        </p:tgtEl>
                                        <p:attrNameLst>
                                          <p:attrName>r</p:attrName>
                                        </p:attrNameLst>
                                      </p:cBhvr>
                                    </p:animRot>
                                    <p:animRot by="-240000">
                                      <p:cBhvr>
                                        <p:cTn id="11" dur="600" fill="hold">
                                          <p:stCondLst>
                                            <p:cond delay="600"/>
                                          </p:stCondLst>
                                        </p:cTn>
                                        <p:tgtEl>
                                          <p:spTgt spid="7"/>
                                        </p:tgtEl>
                                        <p:attrNameLst>
                                          <p:attrName>r</p:attrName>
                                        </p:attrNameLst>
                                      </p:cBhvr>
                                    </p:animRot>
                                    <p:animRot by="240000">
                                      <p:cBhvr>
                                        <p:cTn id="12" dur="600" fill="hold">
                                          <p:stCondLst>
                                            <p:cond delay="1200"/>
                                          </p:stCondLst>
                                        </p:cTn>
                                        <p:tgtEl>
                                          <p:spTgt spid="7"/>
                                        </p:tgtEl>
                                        <p:attrNameLst>
                                          <p:attrName>r</p:attrName>
                                        </p:attrNameLst>
                                      </p:cBhvr>
                                    </p:animRot>
                                    <p:animRot by="-240000">
                                      <p:cBhvr>
                                        <p:cTn id="13" dur="600" fill="hold">
                                          <p:stCondLst>
                                            <p:cond delay="1800"/>
                                          </p:stCondLst>
                                        </p:cTn>
                                        <p:tgtEl>
                                          <p:spTgt spid="7"/>
                                        </p:tgtEl>
                                        <p:attrNameLst>
                                          <p:attrName>r</p:attrName>
                                        </p:attrNameLst>
                                      </p:cBhvr>
                                    </p:animRot>
                                    <p:animRot by="120000">
                                      <p:cBhvr>
                                        <p:cTn id="14" dur="600" fill="hold">
                                          <p:stCondLst>
                                            <p:cond delay="2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a:xfrm>
            <a:off x="1142976" y="0"/>
            <a:ext cx="8229600" cy="1143000"/>
          </a:xfrm>
        </p:spPr>
        <p:txBody>
          <a:bodyPr/>
          <a:lstStyle/>
          <a:p>
            <a:pPr algn="ctr" eaLnBrk="1" hangingPunct="1"/>
            <a:r>
              <a:rPr lang="ro-RO" dirty="0" smtClean="0">
                <a:solidFill>
                  <a:schemeClr val="bg1"/>
                </a:solidFill>
                <a:latin typeface="Times New Roman" pitchFamily="18" charset="0"/>
                <a:cs typeface="Times New Roman" pitchFamily="18" charset="0"/>
              </a:rPr>
              <a:t>Scopul</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lucr</a:t>
            </a:r>
            <a:r>
              <a:rPr lang="ro-RO" dirty="0" smtClean="0">
                <a:solidFill>
                  <a:schemeClr val="bg1"/>
                </a:solidFill>
                <a:latin typeface="Times New Roman" pitchFamily="18" charset="0"/>
                <a:cs typeface="Times New Roman" pitchFamily="18" charset="0"/>
              </a:rPr>
              <a:t>ării</a:t>
            </a:r>
            <a:endParaRPr lang="ru-RU" dirty="0" smtClean="0">
              <a:solidFill>
                <a:schemeClr val="bg1"/>
              </a:solidFill>
              <a:latin typeface="Times New Roman" pitchFamily="18" charset="0"/>
              <a:cs typeface="Times New Roman" pitchFamily="18" charset="0"/>
            </a:endParaRPr>
          </a:p>
        </p:txBody>
      </p:sp>
      <p:sp>
        <p:nvSpPr>
          <p:cNvPr id="23554" name="Содержимое 2"/>
          <p:cNvSpPr>
            <a:spLocks noGrp="1"/>
          </p:cNvSpPr>
          <p:nvPr>
            <p:ph idx="1"/>
          </p:nvPr>
        </p:nvSpPr>
        <p:spPr>
          <a:xfrm>
            <a:off x="1285852" y="1357298"/>
            <a:ext cx="7143800" cy="3543300"/>
          </a:xfrm>
        </p:spPr>
        <p:txBody>
          <a:bodyPr/>
          <a:lstStyle/>
          <a:p>
            <a:pPr eaLnBrk="1" hangingPunct="1">
              <a:buFont typeface="Wingdings 2" pitchFamily="18" charset="2"/>
              <a:buNone/>
            </a:pPr>
            <a:r>
              <a:rPr lang="ro-RO" sz="3200" i="1" dirty="0" smtClean="0">
                <a:solidFill>
                  <a:schemeClr val="bg1"/>
                </a:solidFill>
              </a:rPr>
              <a:t>		Analiza </a:t>
            </a:r>
            <a:r>
              <a:rPr lang="ro-RO" sz="3200" i="1" dirty="0" smtClean="0">
                <a:solidFill>
                  <a:schemeClr val="bg1"/>
                </a:solidFill>
              </a:rPr>
              <a:t>clinică comparativă a </a:t>
            </a:r>
            <a:r>
              <a:rPr lang="ro-RO" sz="3200" i="1" dirty="0" smtClean="0">
                <a:solidFill>
                  <a:schemeClr val="bg1"/>
                </a:solidFill>
              </a:rPr>
              <a:t>  </a:t>
            </a:r>
          </a:p>
          <a:p>
            <a:pPr eaLnBrk="1" hangingPunct="1">
              <a:buFont typeface="Wingdings 2" pitchFamily="18" charset="2"/>
              <a:buNone/>
            </a:pPr>
            <a:r>
              <a:rPr lang="ro-RO" sz="3200" i="1" dirty="0" smtClean="0">
                <a:solidFill>
                  <a:schemeClr val="bg1"/>
                </a:solidFill>
              </a:rPr>
              <a:t> </a:t>
            </a:r>
            <a:r>
              <a:rPr lang="ro-RO" sz="3200" i="1" dirty="0" smtClean="0">
                <a:solidFill>
                  <a:schemeClr val="bg1"/>
                </a:solidFill>
              </a:rPr>
              <a:t>     </a:t>
            </a:r>
            <a:r>
              <a:rPr lang="ro-RO" sz="3200" i="1" dirty="0" smtClean="0">
                <a:solidFill>
                  <a:schemeClr val="bg1"/>
                </a:solidFill>
              </a:rPr>
              <a:t>eficacităţii </a:t>
            </a:r>
            <a:r>
              <a:rPr lang="ro-RO" sz="3200" i="1" dirty="0" smtClean="0">
                <a:solidFill>
                  <a:schemeClr val="bg1"/>
                </a:solidFill>
              </a:rPr>
              <a:t>ortopantomografiei </a:t>
            </a:r>
            <a:endParaRPr lang="ro-RO" sz="3200" i="1" dirty="0" smtClean="0">
              <a:solidFill>
                <a:schemeClr val="bg1"/>
              </a:solidFill>
            </a:endParaRPr>
          </a:p>
          <a:p>
            <a:pPr eaLnBrk="1" hangingPunct="1">
              <a:buFont typeface="Wingdings 2" pitchFamily="18" charset="2"/>
              <a:buNone/>
            </a:pPr>
            <a:r>
              <a:rPr lang="ro-RO" sz="3200" i="1" dirty="0" smtClean="0">
                <a:solidFill>
                  <a:schemeClr val="bg1"/>
                </a:solidFill>
              </a:rPr>
              <a:t>  şi </a:t>
            </a:r>
            <a:r>
              <a:rPr lang="ro-RO" sz="3200" i="1" dirty="0" smtClean="0">
                <a:solidFill>
                  <a:schemeClr val="bg1"/>
                </a:solidFill>
              </a:rPr>
              <a:t>a CT utilizate în </a:t>
            </a:r>
            <a:r>
              <a:rPr lang="ro-RO" sz="3200" i="1" dirty="0" smtClean="0">
                <a:solidFill>
                  <a:schemeClr val="bg1"/>
                </a:solidFill>
                <a:latin typeface="Times New Roman" pitchFamily="18" charset="0"/>
              </a:rPr>
              <a:t> </a:t>
            </a:r>
            <a:r>
              <a:rPr lang="ro-RO" sz="3200" i="1" dirty="0" smtClean="0">
                <a:solidFill>
                  <a:schemeClr val="bg1"/>
                </a:solidFill>
                <a:latin typeface="Times New Roman" pitchFamily="18" charset="0"/>
              </a:rPr>
              <a:t>chirurgia </a:t>
            </a:r>
          </a:p>
          <a:p>
            <a:pPr eaLnBrk="1" hangingPunct="1">
              <a:buFont typeface="Wingdings 2" pitchFamily="18" charset="2"/>
              <a:buNone/>
            </a:pPr>
            <a:r>
              <a:rPr lang="ro-RO" sz="3200" i="1" dirty="0" smtClean="0">
                <a:solidFill>
                  <a:schemeClr val="bg1"/>
                </a:solidFill>
                <a:latin typeface="Times New Roman" pitchFamily="18" charset="0"/>
              </a:rPr>
              <a:t>orală </a:t>
            </a:r>
            <a:r>
              <a:rPr lang="ro-RO" sz="3200" i="1" dirty="0" smtClean="0">
                <a:solidFill>
                  <a:schemeClr val="bg1"/>
                </a:solidFill>
                <a:latin typeface="Times New Roman" pitchFamily="18" charset="0"/>
              </a:rPr>
              <a:t>şi maxilo-facială </a:t>
            </a:r>
            <a:endParaRPr lang="ru-RU" sz="3200" i="1" dirty="0" smtClean="0">
              <a:solidFill>
                <a:schemeClr val="bg1"/>
              </a:solidFill>
              <a:latin typeface="Times New Roman" pitchFamily="18" charset="0"/>
            </a:endParaRPr>
          </a:p>
          <a:p>
            <a:pPr algn="ctr" eaLnBrk="1" hangingPunct="1">
              <a:buFont typeface="Wingdings 2" pitchFamily="18" charset="2"/>
              <a:buNone/>
            </a:pPr>
            <a:endParaRPr lang="ru-RU" b="1" i="1" dirty="0" smtClean="0">
              <a:solidFill>
                <a:schemeClr val="bg1"/>
              </a:solidFill>
            </a:endParaRPr>
          </a:p>
          <a:p>
            <a:pPr eaLnBrk="1" hangingPunct="1">
              <a:buFont typeface="Wingdings 2" pitchFamily="18" charset="2"/>
              <a:buNone/>
            </a:pPr>
            <a:endParaRPr lang="ru-RU" b="1" i="1" dirty="0" smtClean="0">
              <a:solidFill>
                <a:schemeClr val="bg1"/>
              </a:solidFill>
            </a:endParaRPr>
          </a:p>
        </p:txBody>
      </p:sp>
      <p:sp>
        <p:nvSpPr>
          <p:cNvPr id="4" name="Дата 3"/>
          <p:cNvSpPr>
            <a:spLocks noGrp="1"/>
          </p:cNvSpPr>
          <p:nvPr>
            <p:ph type="dt" sz="quarter" idx="10"/>
          </p:nvPr>
        </p:nvSpPr>
        <p:spPr/>
        <p:txBody>
          <a:bodyPr/>
          <a:lstStyle/>
          <a:p>
            <a:pPr>
              <a:defRPr/>
            </a:pPr>
            <a:fld id="{54DBDFC4-D19E-47A7-986D-439FD018FC16}" type="datetime2">
              <a:rPr lang="ro-RO"/>
              <a:pPr>
                <a:defRPr/>
              </a:pPr>
              <a:t>luni, 12 septembrie 2011</a:t>
            </a:fld>
            <a:endParaRPr lang="ru-RU"/>
          </a:p>
        </p:txBody>
      </p:sp>
      <p:sp>
        <p:nvSpPr>
          <p:cNvPr id="5" name="Номер слайда 4"/>
          <p:cNvSpPr>
            <a:spLocks noGrp="1"/>
          </p:cNvSpPr>
          <p:nvPr>
            <p:ph type="sldNum" sz="quarter" idx="12"/>
          </p:nvPr>
        </p:nvSpPr>
        <p:spPr/>
        <p:txBody>
          <a:bodyPr/>
          <a:lstStyle/>
          <a:p>
            <a:pPr>
              <a:defRPr/>
            </a:pPr>
            <a:fld id="{4B2CD535-1B62-46ED-B14A-8C6182DA9A58}" type="slidenum">
              <a:rPr lang="ru-RU"/>
              <a:pPr>
                <a:defRPr/>
              </a:pPr>
              <a:t>6</a:t>
            </a:fld>
            <a:endParaRPr lang="ru-R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8229600" cy="709613"/>
          </a:xfrm>
        </p:spPr>
        <p:txBody>
          <a:bodyPr>
            <a:normAutofit fontScale="90000"/>
          </a:bodyPr>
          <a:lstStyle/>
          <a:p>
            <a:pPr algn="ctr" eaLnBrk="1" fontAlgn="auto" hangingPunct="1">
              <a:spcAft>
                <a:spcPts val="0"/>
              </a:spcAft>
              <a:defRPr/>
            </a:pPr>
            <a:r>
              <a:rPr lang="ru-RU" dirty="0" smtClean="0">
                <a:solidFill>
                  <a:schemeClr val="bg1"/>
                </a:solidFill>
              </a:rPr>
              <a:t/>
            </a:r>
            <a:br>
              <a:rPr lang="ru-RU" dirty="0" smtClean="0">
                <a:solidFill>
                  <a:schemeClr val="bg1"/>
                </a:solidFill>
              </a:rPr>
            </a:br>
            <a:r>
              <a:rPr lang="ro-RO" b="1" dirty="0" smtClean="0">
                <a:solidFill>
                  <a:schemeClr val="bg1"/>
                </a:solidFill>
                <a:latin typeface="Times New Roman" pitchFamily="18" charset="0"/>
                <a:cs typeface="Times New Roman" pitchFamily="18" charset="0"/>
              </a:rPr>
              <a:t>Material şi metode</a:t>
            </a:r>
            <a:endParaRPr lang="ru-RU" dirty="0">
              <a:solidFill>
                <a:schemeClr val="bg1"/>
              </a:solidFill>
              <a:latin typeface="Times New Roman" pitchFamily="18" charset="0"/>
              <a:cs typeface="Times New Roman" pitchFamily="18" charset="0"/>
            </a:endParaRPr>
          </a:p>
        </p:txBody>
      </p:sp>
      <p:sp>
        <p:nvSpPr>
          <p:cNvPr id="3" name="Содержимое 2"/>
          <p:cNvSpPr>
            <a:spLocks noGrp="1"/>
          </p:cNvSpPr>
          <p:nvPr>
            <p:ph idx="1"/>
          </p:nvPr>
        </p:nvSpPr>
        <p:spPr>
          <a:xfrm>
            <a:off x="0" y="642918"/>
            <a:ext cx="9144000" cy="5929354"/>
          </a:xfrm>
        </p:spPr>
        <p:txBody>
          <a:bodyPr>
            <a:normAutofit/>
          </a:bodyPr>
          <a:lstStyle/>
          <a:p>
            <a:pPr algn="ctr" eaLnBrk="1" hangingPunct="1">
              <a:lnSpc>
                <a:spcPct val="80000"/>
              </a:lnSpc>
              <a:buFont typeface="Wingdings 2" pitchFamily="18" charset="2"/>
              <a:buNone/>
            </a:pPr>
            <a:r>
              <a:rPr lang="ro-RO" sz="2200" i="1" dirty="0" smtClean="0">
                <a:solidFill>
                  <a:schemeClr val="bg1"/>
                </a:solidFill>
              </a:rPr>
              <a:t> </a:t>
            </a:r>
            <a:endParaRPr lang="ru-RU" sz="2200" i="1" dirty="0" smtClean="0">
              <a:solidFill>
                <a:schemeClr val="bg1"/>
              </a:solidFill>
            </a:endParaRPr>
          </a:p>
          <a:p>
            <a:pPr eaLnBrk="1" hangingPunct="1">
              <a:lnSpc>
                <a:spcPct val="80000"/>
              </a:lnSpc>
              <a:buFont typeface="Wingdings 2" pitchFamily="18" charset="2"/>
              <a:buNone/>
            </a:pPr>
            <a:r>
              <a:rPr lang="ro-RO" sz="2400" dirty="0" smtClean="0">
                <a:solidFill>
                  <a:schemeClr val="bg1"/>
                </a:solidFill>
                <a:latin typeface="Times New Roman" pitchFamily="18" charset="0"/>
                <a:cs typeface="Times New Roman" pitchFamily="18" charset="0"/>
              </a:rPr>
              <a:t>180 </a:t>
            </a:r>
            <a:r>
              <a:rPr lang="ro-RO" sz="2400" dirty="0" smtClean="0">
                <a:solidFill>
                  <a:schemeClr val="bg1"/>
                </a:solidFill>
                <a:latin typeface="Times New Roman" pitchFamily="18" charset="0"/>
                <a:cs typeface="Times New Roman" pitchFamily="18" charset="0"/>
              </a:rPr>
              <a:t>pacienţi </a:t>
            </a:r>
            <a:r>
              <a:rPr lang="ro-RO" sz="2400" dirty="0" smtClean="0">
                <a:solidFill>
                  <a:schemeClr val="bg1"/>
                </a:solidFill>
                <a:latin typeface="Times New Roman" pitchFamily="18" charset="0"/>
                <a:cs typeface="Times New Roman" pitchFamily="18" charset="0"/>
              </a:rPr>
              <a:t>.........................(</a:t>
            </a:r>
            <a:r>
              <a:rPr lang="ro-RO" sz="2400" dirty="0" smtClean="0">
                <a:solidFill>
                  <a:schemeClr val="bg1"/>
                </a:solidFill>
                <a:latin typeface="Times New Roman" pitchFamily="18" charset="0"/>
                <a:cs typeface="Times New Roman" pitchFamily="18" charset="0"/>
              </a:rPr>
              <a:t>433 imagini OPG şi 27 investigaţii CT</a:t>
            </a:r>
            <a:r>
              <a:rPr lang="ro-RO" sz="2400" dirty="0" smtClean="0">
                <a:solidFill>
                  <a:schemeClr val="bg1"/>
                </a:solidFill>
                <a:latin typeface="Times New Roman" pitchFamily="18" charset="0"/>
                <a:cs typeface="Times New Roman" pitchFamily="18" charset="0"/>
              </a:rPr>
              <a:t>)</a:t>
            </a:r>
          </a:p>
          <a:p>
            <a:pPr eaLnBrk="1" hangingPunct="1">
              <a:lnSpc>
                <a:spcPct val="80000"/>
              </a:lnSpc>
              <a:buFont typeface="Wingdings 2" pitchFamily="18" charset="2"/>
              <a:buNone/>
            </a:pPr>
            <a:endParaRPr lang="ro-RO" sz="2400" dirty="0" smtClean="0">
              <a:solidFill>
                <a:schemeClr val="bg1"/>
              </a:solidFill>
              <a:latin typeface="Times New Roman" pitchFamily="18" charset="0"/>
              <a:cs typeface="Times New Roman" pitchFamily="18" charset="0"/>
            </a:endParaRPr>
          </a:p>
          <a:p>
            <a:pPr eaLnBrk="1" hangingPunct="1">
              <a:lnSpc>
                <a:spcPct val="80000"/>
              </a:lnSpc>
              <a:buFont typeface="Wingdings 2" pitchFamily="18" charset="2"/>
              <a:buNone/>
            </a:pPr>
            <a:r>
              <a:rPr lang="ro-RO" sz="2400" dirty="0" smtClean="0">
                <a:solidFill>
                  <a:schemeClr val="bg1"/>
                </a:solidFill>
                <a:latin typeface="Times New Roman" pitchFamily="18" charset="0"/>
                <a:cs typeface="Times New Roman" pitchFamily="18" charset="0"/>
              </a:rPr>
              <a:t>I grup 155 </a:t>
            </a:r>
            <a:r>
              <a:rPr lang="ro-RO" sz="2400" dirty="0" smtClean="0">
                <a:solidFill>
                  <a:schemeClr val="bg1"/>
                </a:solidFill>
                <a:latin typeface="Times New Roman" pitchFamily="18" charset="0"/>
                <a:cs typeface="Times New Roman" pitchFamily="18" charset="0"/>
              </a:rPr>
              <a:t>pacienţi </a:t>
            </a:r>
            <a:r>
              <a:rPr lang="ro-RO" sz="2400" dirty="0" smtClean="0">
                <a:solidFill>
                  <a:schemeClr val="bg1"/>
                </a:solidFill>
                <a:latin typeface="Times New Roman" pitchFamily="18" charset="0"/>
                <a:cs typeface="Times New Roman" pitchFamily="18" charset="0"/>
              </a:rPr>
              <a:t>............OPG, II grup 25 </a:t>
            </a:r>
            <a:r>
              <a:rPr lang="ro-RO" sz="2400" dirty="0" smtClean="0">
                <a:solidFill>
                  <a:schemeClr val="bg1"/>
                </a:solidFill>
                <a:latin typeface="Times New Roman" pitchFamily="18" charset="0"/>
                <a:cs typeface="Times New Roman" pitchFamily="18" charset="0"/>
              </a:rPr>
              <a:t>pacienţi  </a:t>
            </a:r>
            <a:r>
              <a:rPr lang="ro-RO" sz="2400" dirty="0" smtClean="0">
                <a:solidFill>
                  <a:schemeClr val="bg1"/>
                </a:solidFill>
                <a:latin typeface="Times New Roman" pitchFamily="18" charset="0"/>
                <a:cs typeface="Times New Roman" pitchFamily="18" charset="0"/>
              </a:rPr>
              <a:t>............OPG + CT. </a:t>
            </a:r>
          </a:p>
          <a:p>
            <a:pPr eaLnBrk="1" hangingPunct="1">
              <a:lnSpc>
                <a:spcPct val="80000"/>
              </a:lnSpc>
              <a:buFont typeface="Wingdings 2" pitchFamily="18" charset="2"/>
              <a:buNone/>
            </a:pPr>
            <a:endParaRPr lang="ro-RO" sz="2400" dirty="0" smtClean="0">
              <a:solidFill>
                <a:schemeClr val="bg1"/>
              </a:solidFill>
              <a:latin typeface="Times New Roman" pitchFamily="18" charset="0"/>
              <a:cs typeface="Times New Roman" pitchFamily="18" charset="0"/>
            </a:endParaRPr>
          </a:p>
          <a:p>
            <a:pPr eaLnBrk="1" hangingPunct="1">
              <a:lnSpc>
                <a:spcPct val="80000"/>
              </a:lnSpc>
              <a:buFont typeface="Wingdings 2" pitchFamily="18" charset="2"/>
              <a:buNone/>
            </a:pPr>
            <a:r>
              <a:rPr lang="ro-RO" sz="2400" dirty="0" smtClean="0">
                <a:solidFill>
                  <a:schemeClr val="bg1"/>
                </a:solidFill>
                <a:latin typeface="Times New Roman" pitchFamily="18" charset="0"/>
                <a:cs typeface="Times New Roman" pitchFamily="18" charset="0"/>
              </a:rPr>
              <a:t>Din </a:t>
            </a:r>
            <a:r>
              <a:rPr lang="ro-RO" sz="2400" dirty="0" smtClean="0">
                <a:solidFill>
                  <a:schemeClr val="bg1"/>
                </a:solidFill>
                <a:latin typeface="Times New Roman" pitchFamily="18" charset="0"/>
                <a:cs typeface="Times New Roman" pitchFamily="18" charset="0"/>
              </a:rPr>
              <a:t>cei 180 pacienţi, au fost 98 (54,4%) de bărbaţi şi 82 (45,6%) de femei, cu vîrsta medie 48,1 </a:t>
            </a:r>
            <a:r>
              <a:rPr lang="en-US" sz="2400" dirty="0" smtClean="0">
                <a:solidFill>
                  <a:schemeClr val="bg1"/>
                </a:solidFill>
                <a:latin typeface="Times New Roman" pitchFamily="18" charset="0"/>
                <a:cs typeface="Times New Roman" pitchFamily="18" charset="0"/>
              </a:rPr>
              <a:t>± 1,4 </a:t>
            </a:r>
            <a:r>
              <a:rPr lang="en-US" sz="2400" dirty="0" err="1" smtClean="0">
                <a:solidFill>
                  <a:schemeClr val="bg1"/>
                </a:solidFill>
                <a:latin typeface="Times New Roman" pitchFamily="18" charset="0"/>
                <a:cs typeface="Times New Roman" pitchFamily="18" charset="0"/>
              </a:rPr>
              <a:t>ani</a:t>
            </a:r>
            <a:r>
              <a:rPr lang="en-US" sz="2400" dirty="0" smtClean="0">
                <a:solidFill>
                  <a:schemeClr val="bg1"/>
                </a:solidFill>
                <a:latin typeface="Times New Roman" pitchFamily="18" charset="0"/>
                <a:cs typeface="Times New Roman" pitchFamily="18" charset="0"/>
              </a:rPr>
              <a:t>. </a:t>
            </a:r>
            <a:endParaRPr lang="ro-RO" sz="2400" dirty="0" smtClean="0">
              <a:solidFill>
                <a:schemeClr val="bg1"/>
              </a:solidFill>
              <a:latin typeface="Times New Roman" pitchFamily="18" charset="0"/>
              <a:cs typeface="Times New Roman" pitchFamily="18" charset="0"/>
            </a:endParaRPr>
          </a:p>
          <a:p>
            <a:pPr eaLnBrk="1" hangingPunct="1">
              <a:lnSpc>
                <a:spcPct val="80000"/>
              </a:lnSpc>
              <a:buFont typeface="Wingdings 2" pitchFamily="18" charset="2"/>
              <a:buNone/>
            </a:pPr>
            <a:endParaRPr lang="ro-RO" sz="2400" dirty="0" smtClean="0">
              <a:solidFill>
                <a:schemeClr val="bg1"/>
              </a:solidFill>
              <a:latin typeface="Times New Roman" pitchFamily="18" charset="0"/>
              <a:cs typeface="Times New Roman" pitchFamily="18" charset="0"/>
            </a:endParaRPr>
          </a:p>
          <a:p>
            <a:pPr eaLnBrk="1" hangingPunct="1">
              <a:lnSpc>
                <a:spcPct val="80000"/>
              </a:lnSpc>
              <a:buFont typeface="Wingdings 2" pitchFamily="18" charset="2"/>
              <a:buNone/>
            </a:pPr>
            <a:r>
              <a:rPr lang="en-US" sz="2400" dirty="0" err="1" smtClean="0">
                <a:solidFill>
                  <a:schemeClr val="bg1"/>
                </a:solidFill>
                <a:latin typeface="Times New Roman" pitchFamily="18" charset="0"/>
                <a:cs typeface="Times New Roman" pitchFamily="18" charset="0"/>
              </a:rPr>
              <a:t>Examenul</a:t>
            </a:r>
            <a:r>
              <a:rPr lang="en-US" sz="2400" dirty="0" smtClean="0">
                <a:solidFill>
                  <a:schemeClr val="bg1"/>
                </a:solidFill>
                <a:latin typeface="Times New Roman" pitchFamily="18" charset="0"/>
                <a:cs typeface="Times New Roman" pitchFamily="18" charset="0"/>
              </a:rPr>
              <a:t> </a:t>
            </a:r>
            <a:r>
              <a:rPr lang="en-US" sz="2400" dirty="0" smtClean="0">
                <a:solidFill>
                  <a:schemeClr val="bg1"/>
                </a:solidFill>
                <a:latin typeface="Times New Roman" pitchFamily="18" charset="0"/>
                <a:cs typeface="Times New Roman" pitchFamily="18" charset="0"/>
              </a:rPr>
              <a:t>OPG la </a:t>
            </a:r>
            <a:r>
              <a:rPr lang="en-US" sz="2400" dirty="0" err="1" smtClean="0">
                <a:solidFill>
                  <a:schemeClr val="bg1"/>
                </a:solidFill>
                <a:latin typeface="Times New Roman" pitchFamily="18" charset="0"/>
                <a:cs typeface="Times New Roman" pitchFamily="18" charset="0"/>
              </a:rPr>
              <a:t>toţi</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pacienţii</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sa</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efectuat</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preoperator</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şi</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postoperator</a:t>
            </a:r>
            <a:r>
              <a:rPr lang="en-US" sz="2400" dirty="0" smtClean="0">
                <a:solidFill>
                  <a:schemeClr val="bg1"/>
                </a:solidFill>
                <a:latin typeface="Times New Roman" pitchFamily="18" charset="0"/>
                <a:cs typeface="Times New Roman" pitchFamily="18" charset="0"/>
              </a:rPr>
              <a:t>, </a:t>
            </a:r>
            <a:endParaRPr lang="ro-RO" sz="2400" dirty="0" smtClean="0">
              <a:solidFill>
                <a:schemeClr val="bg1"/>
              </a:solidFill>
              <a:latin typeface="Times New Roman" pitchFamily="18" charset="0"/>
              <a:cs typeface="Times New Roman" pitchFamily="18" charset="0"/>
            </a:endParaRPr>
          </a:p>
          <a:p>
            <a:pPr eaLnBrk="1" hangingPunct="1">
              <a:lnSpc>
                <a:spcPct val="80000"/>
              </a:lnSpc>
              <a:buFont typeface="Wingdings 2" pitchFamily="18" charset="2"/>
              <a:buNone/>
            </a:pPr>
            <a:r>
              <a:rPr lang="en-US" sz="2400" dirty="0" err="1" smtClean="0">
                <a:solidFill>
                  <a:schemeClr val="bg1"/>
                </a:solidFill>
                <a:latin typeface="Times New Roman" pitchFamily="18" charset="0"/>
                <a:cs typeface="Times New Roman" pitchFamily="18" charset="0"/>
              </a:rPr>
              <a:t>iar</a:t>
            </a:r>
            <a:r>
              <a:rPr lang="en-US" sz="2400" dirty="0" smtClean="0">
                <a:solidFill>
                  <a:schemeClr val="bg1"/>
                </a:solidFill>
                <a:latin typeface="Times New Roman" pitchFamily="18" charset="0"/>
                <a:cs typeface="Times New Roman" pitchFamily="18" charset="0"/>
              </a:rPr>
              <a:t> </a:t>
            </a:r>
            <a:r>
              <a:rPr lang="en-US" sz="2400" dirty="0" smtClean="0">
                <a:solidFill>
                  <a:schemeClr val="bg1"/>
                </a:solidFill>
                <a:latin typeface="Times New Roman" pitchFamily="18" charset="0"/>
                <a:cs typeface="Times New Roman" pitchFamily="18" charset="0"/>
              </a:rPr>
              <a:t>la 35 </a:t>
            </a:r>
            <a:r>
              <a:rPr lang="en-US" sz="2400" dirty="0" err="1" smtClean="0">
                <a:solidFill>
                  <a:schemeClr val="bg1"/>
                </a:solidFill>
                <a:latin typeface="Times New Roman" pitchFamily="18" charset="0"/>
                <a:cs typeface="Times New Roman" pitchFamily="18" charset="0"/>
              </a:rPr>
              <a:t>pacienţi</a:t>
            </a:r>
            <a:r>
              <a:rPr lang="en-US" sz="2400" dirty="0" smtClean="0">
                <a:solidFill>
                  <a:schemeClr val="bg1"/>
                </a:solidFill>
                <a:latin typeface="Times New Roman" pitchFamily="18" charset="0"/>
                <a:cs typeface="Times New Roman" pitchFamily="18" charset="0"/>
              </a:rPr>
              <a:t> a </a:t>
            </a:r>
            <a:r>
              <a:rPr lang="en-US" sz="2400" dirty="0" err="1" smtClean="0">
                <a:solidFill>
                  <a:schemeClr val="bg1"/>
                </a:solidFill>
                <a:latin typeface="Times New Roman" pitchFamily="18" charset="0"/>
                <a:cs typeface="Times New Roman" pitchFamily="18" charset="0"/>
              </a:rPr>
              <a:t>treia</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imagie</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postoperatorie</a:t>
            </a:r>
            <a:r>
              <a:rPr lang="en-US" sz="2400" dirty="0" smtClean="0">
                <a:solidFill>
                  <a:schemeClr val="bg1"/>
                </a:solidFill>
                <a:latin typeface="Times New Roman" pitchFamily="18" charset="0"/>
                <a:cs typeface="Times New Roman" pitchFamily="18" charset="0"/>
              </a:rPr>
              <a:t>) la 1 </a:t>
            </a:r>
            <a:r>
              <a:rPr lang="en-US" sz="2400" dirty="0" err="1" smtClean="0">
                <a:solidFill>
                  <a:schemeClr val="bg1"/>
                </a:solidFill>
                <a:latin typeface="Times New Roman" pitchFamily="18" charset="0"/>
                <a:cs typeface="Times New Roman" pitchFamily="18" charset="0"/>
              </a:rPr>
              <a:t>lună</a:t>
            </a:r>
            <a:r>
              <a:rPr lang="en-US" sz="2400" dirty="0" smtClean="0">
                <a:solidFill>
                  <a:schemeClr val="bg1"/>
                </a:solidFill>
                <a:latin typeface="Times New Roman" pitchFamily="18" charset="0"/>
                <a:cs typeface="Times New Roman" pitchFamily="18" charset="0"/>
              </a:rPr>
              <a:t>, </a:t>
            </a:r>
            <a:endParaRPr lang="ro-RO" sz="2400" dirty="0" smtClean="0">
              <a:solidFill>
                <a:schemeClr val="bg1"/>
              </a:solidFill>
              <a:latin typeface="Times New Roman" pitchFamily="18" charset="0"/>
              <a:cs typeface="Times New Roman" pitchFamily="18" charset="0"/>
            </a:endParaRPr>
          </a:p>
          <a:p>
            <a:pPr eaLnBrk="1" hangingPunct="1">
              <a:lnSpc>
                <a:spcPct val="80000"/>
              </a:lnSpc>
              <a:buFont typeface="Wingdings 2" pitchFamily="18" charset="2"/>
              <a:buNone/>
            </a:pPr>
            <a:r>
              <a:rPr lang="en-US" sz="2400" dirty="0" smtClean="0">
                <a:solidFill>
                  <a:schemeClr val="bg1"/>
                </a:solidFill>
                <a:latin typeface="Times New Roman" pitchFamily="18" charset="0"/>
                <a:cs typeface="Times New Roman" pitchFamily="18" charset="0"/>
              </a:rPr>
              <a:t>la </a:t>
            </a:r>
            <a:r>
              <a:rPr lang="en-US" sz="2400" dirty="0" smtClean="0">
                <a:solidFill>
                  <a:schemeClr val="bg1"/>
                </a:solidFill>
                <a:latin typeface="Times New Roman" pitchFamily="18" charset="0"/>
                <a:cs typeface="Times New Roman" pitchFamily="18" charset="0"/>
              </a:rPr>
              <a:t>28 (</a:t>
            </a:r>
            <a:r>
              <a:rPr lang="en-US" sz="2400" dirty="0" err="1" smtClean="0">
                <a:solidFill>
                  <a:schemeClr val="bg1"/>
                </a:solidFill>
                <a:latin typeface="Times New Roman" pitchFamily="18" charset="0"/>
                <a:cs typeface="Times New Roman" pitchFamily="18" charset="0"/>
              </a:rPr>
              <a:t>postoperatorie</a:t>
            </a:r>
            <a:r>
              <a:rPr lang="en-US" sz="2400" dirty="0" smtClean="0">
                <a:solidFill>
                  <a:schemeClr val="bg1"/>
                </a:solidFill>
                <a:latin typeface="Times New Roman" pitchFamily="18" charset="0"/>
                <a:cs typeface="Times New Roman" pitchFamily="18" charset="0"/>
              </a:rPr>
              <a:t>) la 3 </a:t>
            </a:r>
            <a:r>
              <a:rPr lang="en-US" sz="2400" dirty="0" err="1" smtClean="0">
                <a:solidFill>
                  <a:schemeClr val="bg1"/>
                </a:solidFill>
                <a:latin typeface="Times New Roman" pitchFamily="18" charset="0"/>
                <a:cs typeface="Times New Roman" pitchFamily="18" charset="0"/>
              </a:rPr>
              <a:t>luni</a:t>
            </a:r>
            <a:r>
              <a:rPr lang="en-US" sz="2400" dirty="0" smtClean="0">
                <a:solidFill>
                  <a:schemeClr val="bg1"/>
                </a:solidFill>
                <a:latin typeface="Times New Roman" pitchFamily="18" charset="0"/>
                <a:cs typeface="Times New Roman" pitchFamily="18" charset="0"/>
              </a:rPr>
              <a:t>, </a:t>
            </a:r>
            <a:endParaRPr lang="ro-RO" sz="2400" dirty="0" smtClean="0">
              <a:solidFill>
                <a:schemeClr val="bg1"/>
              </a:solidFill>
              <a:latin typeface="Times New Roman" pitchFamily="18" charset="0"/>
              <a:cs typeface="Times New Roman" pitchFamily="18" charset="0"/>
            </a:endParaRPr>
          </a:p>
          <a:p>
            <a:pPr eaLnBrk="1" hangingPunct="1">
              <a:lnSpc>
                <a:spcPct val="80000"/>
              </a:lnSpc>
              <a:buFont typeface="Wingdings 2" pitchFamily="18" charset="2"/>
              <a:buNone/>
            </a:pPr>
            <a:r>
              <a:rPr lang="en-US" sz="2400" dirty="0" smtClean="0">
                <a:solidFill>
                  <a:schemeClr val="bg1"/>
                </a:solidFill>
                <a:latin typeface="Times New Roman" pitchFamily="18" charset="0"/>
                <a:cs typeface="Times New Roman" pitchFamily="18" charset="0"/>
              </a:rPr>
              <a:t>la </a:t>
            </a:r>
            <a:r>
              <a:rPr lang="en-US" sz="2400" dirty="0" smtClean="0">
                <a:solidFill>
                  <a:schemeClr val="bg1"/>
                </a:solidFill>
                <a:latin typeface="Times New Roman" pitchFamily="18" charset="0"/>
                <a:cs typeface="Times New Roman" pitchFamily="18" charset="0"/>
              </a:rPr>
              <a:t>11 (</a:t>
            </a:r>
            <a:r>
              <a:rPr lang="en-US" sz="2400" dirty="0" err="1" smtClean="0">
                <a:solidFill>
                  <a:schemeClr val="bg1"/>
                </a:solidFill>
                <a:latin typeface="Times New Roman" pitchFamily="18" charset="0"/>
                <a:cs typeface="Times New Roman" pitchFamily="18" charset="0"/>
              </a:rPr>
              <a:t>postoperatorie</a:t>
            </a:r>
            <a:r>
              <a:rPr lang="en-US" sz="2400" dirty="0" smtClean="0">
                <a:solidFill>
                  <a:schemeClr val="bg1"/>
                </a:solidFill>
                <a:latin typeface="Times New Roman" pitchFamily="18" charset="0"/>
                <a:cs typeface="Times New Roman" pitchFamily="18" charset="0"/>
              </a:rPr>
              <a:t>) la 6 </a:t>
            </a:r>
            <a:r>
              <a:rPr lang="en-US" sz="2400" dirty="0" err="1" smtClean="0">
                <a:solidFill>
                  <a:schemeClr val="bg1"/>
                </a:solidFill>
                <a:latin typeface="Times New Roman" pitchFamily="18" charset="0"/>
                <a:cs typeface="Times New Roman" pitchFamily="18" charset="0"/>
              </a:rPr>
              <a:t>luni</a:t>
            </a:r>
            <a:r>
              <a:rPr lang="ro-RO" sz="2400" dirty="0" smtClean="0">
                <a:solidFill>
                  <a:schemeClr val="bg1"/>
                </a:solidFill>
                <a:latin typeface="Times New Roman" pitchFamily="18" charset="0"/>
                <a:cs typeface="Times New Roman" pitchFamily="18" charset="0"/>
              </a:rPr>
              <a:t>.</a:t>
            </a:r>
          </a:p>
          <a:p>
            <a:pPr eaLnBrk="1" hangingPunct="1">
              <a:lnSpc>
                <a:spcPct val="80000"/>
              </a:lnSpc>
              <a:buFont typeface="Wingdings 2" pitchFamily="18" charset="2"/>
              <a:buNone/>
            </a:pPr>
            <a:endParaRPr lang="ro-RO" sz="2400" dirty="0" smtClean="0">
              <a:solidFill>
                <a:schemeClr val="bg1"/>
              </a:solidFill>
              <a:latin typeface="Times New Roman" pitchFamily="18" charset="0"/>
              <a:cs typeface="Times New Roman" pitchFamily="18" charset="0"/>
            </a:endParaRPr>
          </a:p>
          <a:p>
            <a:pPr eaLnBrk="1" hangingPunct="1">
              <a:lnSpc>
                <a:spcPct val="80000"/>
              </a:lnSpc>
              <a:buFont typeface="Wingdings 2" pitchFamily="18" charset="2"/>
              <a:buNone/>
            </a:pPr>
            <a:r>
              <a:rPr lang="en-US" sz="2400" dirty="0" smtClean="0">
                <a:solidFill>
                  <a:schemeClr val="bg1"/>
                </a:solidFill>
                <a:latin typeface="Times New Roman" pitchFamily="18" charset="0"/>
                <a:cs typeface="Times New Roman" pitchFamily="18" charset="0"/>
              </a:rPr>
              <a:t>Din </a:t>
            </a:r>
            <a:r>
              <a:rPr lang="en-US" sz="2400" dirty="0" err="1" smtClean="0">
                <a:solidFill>
                  <a:schemeClr val="bg1"/>
                </a:solidFill>
                <a:latin typeface="Times New Roman" pitchFamily="18" charset="0"/>
                <a:cs typeface="Times New Roman" pitchFamily="18" charset="0"/>
              </a:rPr>
              <a:t>cele</a:t>
            </a:r>
            <a:r>
              <a:rPr lang="en-US" sz="2400" dirty="0" smtClean="0">
                <a:solidFill>
                  <a:schemeClr val="bg1"/>
                </a:solidFill>
                <a:latin typeface="Times New Roman" pitchFamily="18" charset="0"/>
                <a:cs typeface="Times New Roman" pitchFamily="18" charset="0"/>
              </a:rPr>
              <a:t> 433 </a:t>
            </a:r>
            <a:r>
              <a:rPr lang="en-US" sz="2400" dirty="0" err="1" smtClean="0">
                <a:solidFill>
                  <a:schemeClr val="bg1"/>
                </a:solidFill>
                <a:latin typeface="Times New Roman" pitchFamily="18" charset="0"/>
                <a:cs typeface="Times New Roman" pitchFamily="18" charset="0"/>
              </a:rPr>
              <a:t>imagini</a:t>
            </a:r>
            <a:r>
              <a:rPr lang="en-US" sz="2400" dirty="0" smtClean="0">
                <a:solidFill>
                  <a:schemeClr val="bg1"/>
                </a:solidFill>
                <a:latin typeface="Times New Roman" pitchFamily="18" charset="0"/>
                <a:cs typeface="Times New Roman" pitchFamily="18" charset="0"/>
              </a:rPr>
              <a:t> 210 au </a:t>
            </a:r>
            <a:r>
              <a:rPr lang="en-US" sz="2400" dirty="0" err="1" smtClean="0">
                <a:solidFill>
                  <a:schemeClr val="bg1"/>
                </a:solidFill>
                <a:latin typeface="Times New Roman" pitchFamily="18" charset="0"/>
                <a:cs typeface="Times New Roman" pitchFamily="18" charset="0"/>
              </a:rPr>
              <a:t>fost</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realizate</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pe</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peliculă</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iar</a:t>
            </a:r>
            <a:r>
              <a:rPr lang="en-US" sz="2400" dirty="0" smtClean="0">
                <a:solidFill>
                  <a:schemeClr val="bg1"/>
                </a:solidFill>
                <a:latin typeface="Times New Roman" pitchFamily="18" charset="0"/>
                <a:cs typeface="Times New Roman" pitchFamily="18" charset="0"/>
              </a:rPr>
              <a:t> 223 </a:t>
            </a:r>
            <a:r>
              <a:rPr lang="en-US" sz="2400" dirty="0" err="1" smtClean="0">
                <a:solidFill>
                  <a:schemeClr val="bg1"/>
                </a:solidFill>
                <a:latin typeface="Times New Roman" pitchFamily="18" charset="0"/>
                <a:cs typeface="Times New Roman" pitchFamily="18" charset="0"/>
              </a:rPr>
              <a:t>obţinute</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în</a:t>
            </a:r>
            <a:r>
              <a:rPr lang="en-US" sz="2400" dirty="0" smtClean="0">
                <a:solidFill>
                  <a:schemeClr val="bg1"/>
                </a:solidFill>
                <a:latin typeface="Times New Roman" pitchFamily="18" charset="0"/>
                <a:cs typeface="Times New Roman" pitchFamily="18" charset="0"/>
              </a:rPr>
              <a:t> format digital la </a:t>
            </a:r>
            <a:r>
              <a:rPr lang="en-US" sz="2400" dirty="0" err="1" smtClean="0">
                <a:solidFill>
                  <a:schemeClr val="bg1"/>
                </a:solidFill>
                <a:latin typeface="Times New Roman" pitchFamily="18" charset="0"/>
                <a:cs typeface="Times New Roman" pitchFamily="18" charset="0"/>
              </a:rPr>
              <a:t>ortopantomograful</a:t>
            </a:r>
            <a:r>
              <a:rPr lang="en-US" sz="2400" dirty="0" smtClean="0">
                <a:solidFill>
                  <a:schemeClr val="bg1"/>
                </a:solidFill>
                <a:latin typeface="Times New Roman" pitchFamily="18" charset="0"/>
                <a:cs typeface="Times New Roman" pitchFamily="18" charset="0"/>
              </a:rPr>
              <a:t> ORTOPHOS XG3 “</a:t>
            </a:r>
            <a:r>
              <a:rPr lang="en-US" sz="2400" dirty="0" err="1" smtClean="0">
                <a:solidFill>
                  <a:schemeClr val="bg1"/>
                </a:solidFill>
                <a:latin typeface="Times New Roman" pitchFamily="18" charset="0"/>
                <a:cs typeface="Times New Roman" pitchFamily="18" charset="0"/>
              </a:rPr>
              <a:t>Sirona</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Investigaţiile</a:t>
            </a:r>
            <a:r>
              <a:rPr lang="en-US" sz="2400" dirty="0" smtClean="0">
                <a:solidFill>
                  <a:schemeClr val="bg1"/>
                </a:solidFill>
                <a:latin typeface="Times New Roman" pitchFamily="18" charset="0"/>
                <a:cs typeface="Times New Roman" pitchFamily="18" charset="0"/>
              </a:rPr>
              <a:t> CT </a:t>
            </a:r>
            <a:r>
              <a:rPr lang="en-US" sz="2400" dirty="0" err="1" smtClean="0">
                <a:solidFill>
                  <a:schemeClr val="bg1"/>
                </a:solidFill>
                <a:latin typeface="Times New Roman" pitchFamily="18" charset="0"/>
                <a:cs typeface="Times New Roman" pitchFamily="18" charset="0"/>
              </a:rPr>
              <a:t>repetate</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postoperator</a:t>
            </a:r>
            <a:r>
              <a:rPr lang="en-US" sz="2400" dirty="0" smtClean="0">
                <a:solidFill>
                  <a:schemeClr val="bg1"/>
                </a:solidFill>
                <a:latin typeface="Times New Roman" pitchFamily="18" charset="0"/>
                <a:cs typeface="Times New Roman" pitchFamily="18" charset="0"/>
              </a:rPr>
              <a:t> au </a:t>
            </a:r>
            <a:r>
              <a:rPr lang="en-US" sz="2400" dirty="0" err="1" smtClean="0">
                <a:solidFill>
                  <a:schemeClr val="bg1"/>
                </a:solidFill>
                <a:latin typeface="Times New Roman" pitchFamily="18" charset="0"/>
                <a:cs typeface="Times New Roman" pitchFamily="18" charset="0"/>
              </a:rPr>
              <a:t>fost</a:t>
            </a:r>
            <a:r>
              <a:rPr lang="en-US" sz="2400" dirty="0" smtClean="0">
                <a:solidFill>
                  <a:schemeClr val="bg1"/>
                </a:solidFill>
                <a:latin typeface="Times New Roman" pitchFamily="18" charset="0"/>
                <a:cs typeface="Times New Roman" pitchFamily="18" charset="0"/>
              </a:rPr>
              <a:t> </a:t>
            </a:r>
            <a:r>
              <a:rPr lang="ro-RO"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efectuate</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doar</a:t>
            </a:r>
            <a:r>
              <a:rPr lang="en-US" sz="2400" dirty="0" smtClean="0">
                <a:solidFill>
                  <a:schemeClr val="bg1"/>
                </a:solidFill>
                <a:latin typeface="Times New Roman" pitchFamily="18" charset="0"/>
                <a:cs typeface="Times New Roman" pitchFamily="18" charset="0"/>
              </a:rPr>
              <a:t> la 2 </a:t>
            </a:r>
            <a:r>
              <a:rPr lang="en-US" sz="2400" dirty="0" err="1" smtClean="0">
                <a:solidFill>
                  <a:schemeClr val="bg1"/>
                </a:solidFill>
                <a:latin typeface="Times New Roman" pitchFamily="18" charset="0"/>
                <a:cs typeface="Times New Roman" pitchFamily="18" charset="0"/>
              </a:rPr>
              <a:t>pacienţi</a:t>
            </a:r>
            <a:r>
              <a:rPr lang="en-US" sz="2400" dirty="0" smtClean="0">
                <a:solidFill>
                  <a:schemeClr val="bg1"/>
                </a:solidFill>
                <a:latin typeface="Times New Roman" pitchFamily="18" charset="0"/>
                <a:cs typeface="Times New Roman" pitchFamily="18" charset="0"/>
              </a:rPr>
              <a:t> din </a:t>
            </a:r>
            <a:r>
              <a:rPr lang="en-US" sz="2400" dirty="0" err="1" smtClean="0">
                <a:solidFill>
                  <a:schemeClr val="bg1"/>
                </a:solidFill>
                <a:latin typeface="Times New Roman" pitchFamily="18" charset="0"/>
                <a:cs typeface="Times New Roman" pitchFamily="18" charset="0"/>
              </a:rPr>
              <a:t>cei</a:t>
            </a:r>
            <a:r>
              <a:rPr lang="en-US" sz="2400" dirty="0" smtClean="0">
                <a:solidFill>
                  <a:schemeClr val="bg1"/>
                </a:solidFill>
                <a:latin typeface="Times New Roman" pitchFamily="18" charset="0"/>
                <a:cs typeface="Times New Roman" pitchFamily="18" charset="0"/>
              </a:rPr>
              <a:t> 25.</a:t>
            </a:r>
            <a:endParaRPr lang="ru-RU" sz="2400" dirty="0" smtClean="0">
              <a:solidFill>
                <a:schemeClr val="bg1"/>
              </a:solidFill>
              <a:latin typeface="Times New Roman" pitchFamily="18" charset="0"/>
              <a:cs typeface="Times New Roman" pitchFamily="18" charset="0"/>
            </a:endParaRPr>
          </a:p>
          <a:p>
            <a:pPr algn="ctr" eaLnBrk="1" hangingPunct="1">
              <a:lnSpc>
                <a:spcPct val="80000"/>
              </a:lnSpc>
              <a:buFont typeface="Wingdings 2" pitchFamily="18" charset="2"/>
              <a:buNone/>
            </a:pPr>
            <a:endParaRPr lang="ru-RU" sz="2400" i="1" dirty="0" smtClean="0">
              <a:solidFill>
                <a:schemeClr val="bg1"/>
              </a:solidFill>
              <a:latin typeface="Times New Roman" pitchFamily="18" charset="0"/>
              <a:cs typeface="Times New Roman" pitchFamily="18" charset="0"/>
            </a:endParaRPr>
          </a:p>
        </p:txBody>
      </p:sp>
      <p:sp>
        <p:nvSpPr>
          <p:cNvPr id="4" name="Дата 3"/>
          <p:cNvSpPr>
            <a:spLocks noGrp="1"/>
          </p:cNvSpPr>
          <p:nvPr>
            <p:ph type="dt" sz="quarter" idx="10"/>
          </p:nvPr>
        </p:nvSpPr>
        <p:spPr/>
        <p:txBody>
          <a:bodyPr/>
          <a:lstStyle/>
          <a:p>
            <a:pPr>
              <a:defRPr/>
            </a:pPr>
            <a:fld id="{ECDC05F6-FAA9-42CE-A0FE-7395840CD6FC}" type="datetime2">
              <a:rPr lang="ro-RO"/>
              <a:pPr>
                <a:defRPr/>
              </a:pPr>
              <a:t>luni, 12 septembrie 2011</a:t>
            </a:fld>
            <a:endParaRPr lang="ru-RU"/>
          </a:p>
        </p:txBody>
      </p:sp>
      <p:sp>
        <p:nvSpPr>
          <p:cNvPr id="5" name="Номер слайда 4"/>
          <p:cNvSpPr>
            <a:spLocks noGrp="1"/>
          </p:cNvSpPr>
          <p:nvPr>
            <p:ph type="sldNum" sz="quarter" idx="12"/>
          </p:nvPr>
        </p:nvSpPr>
        <p:spPr/>
        <p:txBody>
          <a:bodyPr/>
          <a:lstStyle/>
          <a:p>
            <a:pPr>
              <a:defRPr/>
            </a:pPr>
            <a:fld id="{429EE7B0-4120-4EBC-A761-1885C8BDF441}" type="slidenum">
              <a:rPr lang="ru-RU"/>
              <a:pPr>
                <a:defRPr/>
              </a:pPr>
              <a:t>7</a:t>
            </a:fld>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1"/>
          <p:cNvSpPr>
            <a:spLocks noGrp="1"/>
          </p:cNvSpPr>
          <p:nvPr>
            <p:ph type="title"/>
          </p:nvPr>
        </p:nvSpPr>
        <p:spPr>
          <a:xfrm>
            <a:off x="395288" y="0"/>
            <a:ext cx="8229600" cy="863600"/>
          </a:xfrm>
        </p:spPr>
        <p:txBody>
          <a:bodyPr/>
          <a:lstStyle/>
          <a:p>
            <a:pPr algn="ctr" eaLnBrk="1" hangingPunct="1"/>
            <a:r>
              <a:rPr lang="ro-RO" b="1" dirty="0" smtClean="0">
                <a:solidFill>
                  <a:schemeClr val="bg1"/>
                </a:solidFill>
                <a:latin typeface="Times New Roman" pitchFamily="18" charset="0"/>
                <a:cs typeface="Times New Roman" pitchFamily="18" charset="0"/>
              </a:rPr>
              <a:t>Material şi metode</a:t>
            </a:r>
            <a:endParaRPr lang="ru-RU" dirty="0" smtClean="0">
              <a:solidFill>
                <a:schemeClr val="bg1"/>
              </a:solidFill>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468313" y="981075"/>
          <a:ext cx="8157592" cy="5791200"/>
        </p:xfrm>
        <a:graphic>
          <a:graphicData uri="http://schemas.openxmlformats.org/drawingml/2006/table">
            <a:tbl>
              <a:tblPr firstRow="1" bandRow="1">
                <a:tableStyleId>{5C22544A-7EE6-4342-B048-85BDC9FD1C3A}</a:tableStyleId>
              </a:tblPr>
              <a:tblGrid>
                <a:gridCol w="713779"/>
                <a:gridCol w="3854409"/>
                <a:gridCol w="1641693"/>
                <a:gridCol w="1947711"/>
              </a:tblGrid>
              <a:tr h="347569">
                <a:tc>
                  <a:txBody>
                    <a:bodyPr/>
                    <a:lstStyle/>
                    <a:p>
                      <a:endParaRPr lang="ru-RU" dirty="0"/>
                    </a:p>
                  </a:txBody>
                  <a:tcPr/>
                </a:tc>
                <a:tc>
                  <a:txBody>
                    <a:bodyPr/>
                    <a:lstStyle/>
                    <a:p>
                      <a:r>
                        <a:rPr kumimoji="0" lang="ro-RO" sz="1800" b="1" kern="1200" dirty="0" smtClean="0">
                          <a:solidFill>
                            <a:schemeClr val="lt1"/>
                          </a:solidFill>
                          <a:latin typeface="+mn-lt"/>
                          <a:ea typeface="+mn-ea"/>
                          <a:cs typeface="+mn-cs"/>
                        </a:rPr>
                        <a:t>Diagnoză</a:t>
                      </a:r>
                      <a:r>
                        <a:rPr kumimoji="0" lang="en-US" sz="1800" b="1" kern="1200" dirty="0" smtClean="0">
                          <a:solidFill>
                            <a:schemeClr val="lt1"/>
                          </a:solidFill>
                          <a:latin typeface="+mn-lt"/>
                          <a:ea typeface="+mn-ea"/>
                          <a:cs typeface="+mn-cs"/>
                        </a:rPr>
                        <a:t>/</a:t>
                      </a:r>
                      <a:r>
                        <a:rPr kumimoji="0" lang="en-US" sz="1800" b="1" kern="1200" dirty="0" err="1" smtClean="0">
                          <a:solidFill>
                            <a:schemeClr val="lt1"/>
                          </a:solidFill>
                          <a:latin typeface="+mn-lt"/>
                          <a:ea typeface="+mn-ea"/>
                          <a:cs typeface="+mn-cs"/>
                        </a:rPr>
                        <a:t>Interven</a:t>
                      </a:r>
                      <a:r>
                        <a:rPr kumimoji="0" lang="ro-RO" sz="1800" b="1" kern="1200" dirty="0" smtClean="0">
                          <a:solidFill>
                            <a:schemeClr val="lt1"/>
                          </a:solidFill>
                          <a:latin typeface="+mn-lt"/>
                          <a:ea typeface="+mn-ea"/>
                          <a:cs typeface="+mn-cs"/>
                        </a:rPr>
                        <a:t>ţie</a:t>
                      </a:r>
                      <a:endParaRPr lang="ru-RU" dirty="0"/>
                    </a:p>
                  </a:txBody>
                  <a:tcPr/>
                </a:tc>
                <a:tc>
                  <a:txBody>
                    <a:bodyPr/>
                    <a:lstStyle/>
                    <a:p>
                      <a:r>
                        <a:rPr kumimoji="0" lang="ro-RO" sz="1800" b="1" kern="1200" dirty="0" smtClean="0">
                          <a:solidFill>
                            <a:schemeClr val="lt1"/>
                          </a:solidFill>
                          <a:latin typeface="+mn-lt"/>
                          <a:ea typeface="+mn-ea"/>
                          <a:cs typeface="+mn-cs"/>
                        </a:rPr>
                        <a:t>OPG</a:t>
                      </a:r>
                      <a:endParaRPr lang="ru-RU" dirty="0"/>
                    </a:p>
                  </a:txBody>
                  <a:tcPr/>
                </a:tc>
                <a:tc>
                  <a:txBody>
                    <a:bodyPr/>
                    <a:lstStyle/>
                    <a:p>
                      <a:r>
                        <a:rPr kumimoji="0" lang="ro-RO" sz="1800" b="1" kern="1200" dirty="0" smtClean="0">
                          <a:solidFill>
                            <a:schemeClr val="lt1"/>
                          </a:solidFill>
                          <a:latin typeface="+mn-lt"/>
                          <a:ea typeface="+mn-ea"/>
                          <a:cs typeface="+mn-cs"/>
                        </a:rPr>
                        <a:t>CT</a:t>
                      </a:r>
                      <a:endParaRPr lang="ru-RU" dirty="0"/>
                    </a:p>
                  </a:txBody>
                  <a:tcPr/>
                </a:tc>
              </a:tr>
              <a:tr h="347569">
                <a:tc>
                  <a:txBody>
                    <a:bodyPr/>
                    <a:lstStyle/>
                    <a:p>
                      <a:endParaRPr lang="ru-RU" dirty="0"/>
                    </a:p>
                  </a:txBody>
                  <a:tcPr/>
                </a:tc>
                <a:tc>
                  <a:txBody>
                    <a:bodyPr/>
                    <a:lstStyle/>
                    <a:p>
                      <a:r>
                        <a:rPr kumimoji="0" lang="ro-RO" sz="1400" b="1" kern="1200" dirty="0" smtClean="0">
                          <a:solidFill>
                            <a:schemeClr val="dk1"/>
                          </a:solidFill>
                          <a:latin typeface="+mn-lt"/>
                          <a:ea typeface="+mn-ea"/>
                          <a:cs typeface="+mn-cs"/>
                        </a:rPr>
                        <a:t>Implantare (oferta osoasă suficientă)</a:t>
                      </a:r>
                      <a:endParaRPr lang="ru-RU" sz="1400" dirty="0"/>
                    </a:p>
                  </a:txBody>
                  <a:tcPr/>
                </a:tc>
                <a:tc>
                  <a:txBody>
                    <a:bodyPr/>
                    <a:lstStyle/>
                    <a:p>
                      <a:r>
                        <a:rPr lang="ro-RO" dirty="0" smtClean="0"/>
                        <a:t>104</a:t>
                      </a:r>
                      <a:endParaRPr lang="ru-RU" dirty="0"/>
                    </a:p>
                  </a:txBody>
                  <a:tcPr/>
                </a:tc>
                <a:tc>
                  <a:txBody>
                    <a:bodyPr/>
                    <a:lstStyle/>
                    <a:p>
                      <a:r>
                        <a:rPr lang="ro-RO" dirty="0" smtClean="0"/>
                        <a:t>0</a:t>
                      </a:r>
                      <a:endParaRPr lang="ru-RU" dirty="0"/>
                    </a:p>
                  </a:txBody>
                  <a:tcPr/>
                </a:tc>
              </a:tr>
              <a:tr h="492389">
                <a:tc>
                  <a:txBody>
                    <a:bodyPr/>
                    <a:lstStyle/>
                    <a:p>
                      <a:endParaRPr lang="ru-RU"/>
                    </a:p>
                  </a:txBody>
                  <a:tcPr/>
                </a:tc>
                <a:tc>
                  <a:txBody>
                    <a:bodyPr/>
                    <a:lstStyle/>
                    <a:p>
                      <a:r>
                        <a:rPr kumimoji="0" lang="ro-RO" sz="1400" b="1" kern="1200" dirty="0" smtClean="0">
                          <a:solidFill>
                            <a:schemeClr val="dk1"/>
                          </a:solidFill>
                          <a:latin typeface="+mn-lt"/>
                          <a:ea typeface="+mn-ea"/>
                          <a:cs typeface="+mn-cs"/>
                        </a:rPr>
                        <a:t>Implantare (oferta osoasă insuficientă, atrofii, defecte osoase)</a:t>
                      </a:r>
                      <a:endParaRPr lang="ru-RU" sz="1400" dirty="0"/>
                    </a:p>
                  </a:txBody>
                  <a:tcPr/>
                </a:tc>
                <a:tc>
                  <a:txBody>
                    <a:bodyPr/>
                    <a:lstStyle/>
                    <a:p>
                      <a:r>
                        <a:rPr lang="ro-RO" dirty="0" smtClean="0"/>
                        <a:t>15</a:t>
                      </a:r>
                      <a:endParaRPr lang="ru-RU" dirty="0"/>
                    </a:p>
                  </a:txBody>
                  <a:tcPr/>
                </a:tc>
                <a:tc>
                  <a:txBody>
                    <a:bodyPr/>
                    <a:lstStyle/>
                    <a:p>
                      <a:r>
                        <a:rPr lang="ro-RO" dirty="0" smtClean="0"/>
                        <a:t>5</a:t>
                      </a:r>
                      <a:endParaRPr lang="ru-RU" dirty="0"/>
                    </a:p>
                  </a:txBody>
                  <a:tcPr/>
                </a:tc>
              </a:tr>
              <a:tr h="347569">
                <a:tc>
                  <a:txBody>
                    <a:bodyPr/>
                    <a:lstStyle/>
                    <a:p>
                      <a:endParaRPr lang="ru-RU"/>
                    </a:p>
                  </a:txBody>
                  <a:tcPr/>
                </a:tc>
                <a:tc>
                  <a:txBody>
                    <a:bodyPr/>
                    <a:lstStyle/>
                    <a:p>
                      <a:r>
                        <a:rPr kumimoji="0" lang="ro-RO" sz="1400" b="1" kern="1200" dirty="0" smtClean="0">
                          <a:solidFill>
                            <a:schemeClr val="dk1"/>
                          </a:solidFill>
                          <a:latin typeface="+mn-lt"/>
                          <a:ea typeface="+mn-ea"/>
                          <a:cs typeface="+mn-cs"/>
                        </a:rPr>
                        <a:t>Sinuslifting lateral</a:t>
                      </a:r>
                      <a:endParaRPr lang="ru-RU" sz="1400" dirty="0"/>
                    </a:p>
                  </a:txBody>
                  <a:tcPr/>
                </a:tc>
                <a:tc>
                  <a:txBody>
                    <a:bodyPr/>
                    <a:lstStyle/>
                    <a:p>
                      <a:r>
                        <a:rPr lang="ro-RO" dirty="0" smtClean="0"/>
                        <a:t>12</a:t>
                      </a:r>
                      <a:endParaRPr lang="ru-RU" dirty="0"/>
                    </a:p>
                  </a:txBody>
                  <a:tcPr/>
                </a:tc>
                <a:tc>
                  <a:txBody>
                    <a:bodyPr/>
                    <a:lstStyle/>
                    <a:p>
                      <a:r>
                        <a:rPr lang="ro-RO" dirty="0" smtClean="0"/>
                        <a:t>7</a:t>
                      </a:r>
                      <a:endParaRPr lang="ru-RU" dirty="0"/>
                    </a:p>
                  </a:txBody>
                  <a:tcPr/>
                </a:tc>
              </a:tr>
              <a:tr h="347569">
                <a:tc>
                  <a:txBody>
                    <a:bodyPr/>
                    <a:lstStyle/>
                    <a:p>
                      <a:endParaRPr lang="ru-RU" sz="1400"/>
                    </a:p>
                  </a:txBody>
                  <a:tcPr/>
                </a:tc>
                <a:tc>
                  <a:txBody>
                    <a:bodyPr/>
                    <a:lstStyle/>
                    <a:p>
                      <a:r>
                        <a:rPr kumimoji="0" lang="ro-RO" sz="1400" b="1" kern="1200" dirty="0" smtClean="0">
                          <a:solidFill>
                            <a:schemeClr val="dk1"/>
                          </a:solidFill>
                          <a:latin typeface="+mn-lt"/>
                          <a:ea typeface="+mn-ea"/>
                          <a:cs typeface="+mn-cs"/>
                        </a:rPr>
                        <a:t>Sinuslifting transcrestal</a:t>
                      </a:r>
                      <a:endParaRPr lang="ru-RU" sz="1400" dirty="0"/>
                    </a:p>
                  </a:txBody>
                  <a:tcPr/>
                </a:tc>
                <a:tc>
                  <a:txBody>
                    <a:bodyPr/>
                    <a:lstStyle/>
                    <a:p>
                      <a:r>
                        <a:rPr lang="ro-RO" dirty="0" smtClean="0"/>
                        <a:t>37</a:t>
                      </a:r>
                      <a:endParaRPr lang="ru-RU" dirty="0"/>
                    </a:p>
                  </a:txBody>
                  <a:tcPr/>
                </a:tc>
                <a:tc>
                  <a:txBody>
                    <a:bodyPr/>
                    <a:lstStyle/>
                    <a:p>
                      <a:r>
                        <a:rPr lang="ro-RO" dirty="0" smtClean="0"/>
                        <a:t>0</a:t>
                      </a:r>
                      <a:endParaRPr lang="ru-RU" dirty="0"/>
                    </a:p>
                  </a:txBody>
                  <a:tcPr/>
                </a:tc>
              </a:tr>
              <a:tr h="347569">
                <a:tc>
                  <a:txBody>
                    <a:bodyPr/>
                    <a:lstStyle/>
                    <a:p>
                      <a:endParaRPr lang="ru-RU"/>
                    </a:p>
                  </a:txBody>
                  <a:tcPr/>
                </a:tc>
                <a:tc>
                  <a:txBody>
                    <a:bodyPr/>
                    <a:lstStyle/>
                    <a:p>
                      <a:r>
                        <a:rPr kumimoji="0" lang="ro-RO" sz="1400" b="1" kern="1200" dirty="0" smtClean="0">
                          <a:solidFill>
                            <a:schemeClr val="dk1"/>
                          </a:solidFill>
                          <a:latin typeface="+mn-lt"/>
                          <a:ea typeface="+mn-ea"/>
                          <a:cs typeface="+mn-cs"/>
                        </a:rPr>
                        <a:t>Incluzia molarului trei</a:t>
                      </a:r>
                      <a:endParaRPr lang="ru-RU" sz="1400" dirty="0"/>
                    </a:p>
                  </a:txBody>
                  <a:tcPr/>
                </a:tc>
                <a:tc>
                  <a:txBody>
                    <a:bodyPr/>
                    <a:lstStyle/>
                    <a:p>
                      <a:r>
                        <a:rPr lang="ro-RO" dirty="0" smtClean="0"/>
                        <a:t>25</a:t>
                      </a:r>
                      <a:endParaRPr lang="ru-RU" dirty="0"/>
                    </a:p>
                  </a:txBody>
                  <a:tcPr/>
                </a:tc>
                <a:tc>
                  <a:txBody>
                    <a:bodyPr/>
                    <a:lstStyle/>
                    <a:p>
                      <a:r>
                        <a:rPr lang="ro-RO" dirty="0" smtClean="0"/>
                        <a:t>0</a:t>
                      </a:r>
                      <a:endParaRPr lang="ru-RU" dirty="0"/>
                    </a:p>
                  </a:txBody>
                  <a:tcPr/>
                </a:tc>
              </a:tr>
              <a:tr h="347569">
                <a:tc>
                  <a:txBody>
                    <a:bodyPr/>
                    <a:lstStyle/>
                    <a:p>
                      <a:endParaRPr lang="ru-RU"/>
                    </a:p>
                  </a:txBody>
                  <a:tcPr/>
                </a:tc>
                <a:tc>
                  <a:txBody>
                    <a:bodyPr/>
                    <a:lstStyle/>
                    <a:p>
                      <a:r>
                        <a:rPr kumimoji="0" lang="ro-RO" sz="1400" b="1" kern="1200" dirty="0" smtClean="0">
                          <a:solidFill>
                            <a:schemeClr val="dk1"/>
                          </a:solidFill>
                          <a:latin typeface="+mn-lt"/>
                          <a:ea typeface="+mn-ea"/>
                          <a:cs typeface="+mn-cs"/>
                        </a:rPr>
                        <a:t>Incluzia caninului superior</a:t>
                      </a:r>
                      <a:endParaRPr lang="ru-RU" sz="1400" dirty="0"/>
                    </a:p>
                  </a:txBody>
                  <a:tcPr/>
                </a:tc>
                <a:tc>
                  <a:txBody>
                    <a:bodyPr/>
                    <a:lstStyle/>
                    <a:p>
                      <a:r>
                        <a:rPr lang="ro-RO" dirty="0" smtClean="0"/>
                        <a:t>2</a:t>
                      </a:r>
                      <a:endParaRPr lang="ru-RU" dirty="0"/>
                    </a:p>
                  </a:txBody>
                  <a:tcPr/>
                </a:tc>
                <a:tc>
                  <a:txBody>
                    <a:bodyPr/>
                    <a:lstStyle/>
                    <a:p>
                      <a:r>
                        <a:rPr lang="ro-RO" dirty="0" smtClean="0"/>
                        <a:t>2</a:t>
                      </a:r>
                      <a:endParaRPr lang="ru-RU" dirty="0"/>
                    </a:p>
                  </a:txBody>
                  <a:tcPr/>
                </a:tc>
              </a:tr>
              <a:tr h="347569">
                <a:tc>
                  <a:txBody>
                    <a:bodyPr/>
                    <a:lstStyle/>
                    <a:p>
                      <a:endParaRPr lang="ru-RU"/>
                    </a:p>
                  </a:txBody>
                  <a:tcPr/>
                </a:tc>
                <a:tc>
                  <a:txBody>
                    <a:bodyPr/>
                    <a:lstStyle/>
                    <a:p>
                      <a:r>
                        <a:rPr kumimoji="0" lang="ro-RO" sz="1400" b="1" kern="1200" dirty="0" smtClean="0">
                          <a:solidFill>
                            <a:schemeClr val="dk1"/>
                          </a:solidFill>
                          <a:latin typeface="+mn-lt"/>
                          <a:ea typeface="+mn-ea"/>
                          <a:cs typeface="+mn-cs"/>
                        </a:rPr>
                        <a:t>Osteoplastia maxilei</a:t>
                      </a:r>
                      <a:endParaRPr lang="ru-RU" sz="1400" dirty="0"/>
                    </a:p>
                  </a:txBody>
                  <a:tcPr/>
                </a:tc>
                <a:tc>
                  <a:txBody>
                    <a:bodyPr/>
                    <a:lstStyle/>
                    <a:p>
                      <a:r>
                        <a:rPr lang="ro-RO" dirty="0" smtClean="0"/>
                        <a:t>2</a:t>
                      </a:r>
                      <a:endParaRPr lang="ru-RU" dirty="0"/>
                    </a:p>
                  </a:txBody>
                  <a:tcPr/>
                </a:tc>
                <a:tc>
                  <a:txBody>
                    <a:bodyPr/>
                    <a:lstStyle/>
                    <a:p>
                      <a:r>
                        <a:rPr lang="ro-RO" dirty="0" smtClean="0"/>
                        <a:t>0</a:t>
                      </a:r>
                      <a:endParaRPr lang="ru-RU" dirty="0"/>
                    </a:p>
                  </a:txBody>
                  <a:tcPr/>
                </a:tc>
              </a:tr>
              <a:tr h="347569">
                <a:tc>
                  <a:txBody>
                    <a:bodyPr/>
                    <a:lstStyle/>
                    <a:p>
                      <a:endParaRPr lang="ru-RU" sz="1400"/>
                    </a:p>
                  </a:txBody>
                  <a:tcPr/>
                </a:tc>
                <a:tc>
                  <a:txBody>
                    <a:bodyPr/>
                    <a:lstStyle/>
                    <a:p>
                      <a:r>
                        <a:rPr kumimoji="0" lang="ro-RO" sz="1400" b="1" kern="1200" dirty="0" smtClean="0">
                          <a:solidFill>
                            <a:schemeClr val="dk1"/>
                          </a:solidFill>
                          <a:latin typeface="+mn-lt"/>
                          <a:ea typeface="+mn-ea"/>
                          <a:cs typeface="+mn-cs"/>
                        </a:rPr>
                        <a:t>Osteoplastia mandibulei</a:t>
                      </a:r>
                      <a:endParaRPr lang="ru-RU" sz="1400" dirty="0"/>
                    </a:p>
                  </a:txBody>
                  <a:tcPr/>
                </a:tc>
                <a:tc>
                  <a:txBody>
                    <a:bodyPr/>
                    <a:lstStyle/>
                    <a:p>
                      <a:r>
                        <a:rPr lang="ro-RO" dirty="0" smtClean="0"/>
                        <a:t>8</a:t>
                      </a:r>
                      <a:endParaRPr lang="ru-RU" dirty="0"/>
                    </a:p>
                  </a:txBody>
                  <a:tcPr/>
                </a:tc>
                <a:tc>
                  <a:txBody>
                    <a:bodyPr/>
                    <a:lstStyle/>
                    <a:p>
                      <a:r>
                        <a:rPr lang="ro-RO" dirty="0" smtClean="0"/>
                        <a:t>2</a:t>
                      </a:r>
                      <a:endParaRPr lang="ru-RU" dirty="0"/>
                    </a:p>
                  </a:txBody>
                  <a:tcPr/>
                </a:tc>
              </a:tr>
              <a:tr h="347569">
                <a:tc>
                  <a:txBody>
                    <a:bodyPr/>
                    <a:lstStyle/>
                    <a:p>
                      <a:endParaRPr lang="ru-RU" sz="1400"/>
                    </a:p>
                  </a:txBody>
                  <a:tcPr/>
                </a:tc>
                <a:tc>
                  <a:txBody>
                    <a:bodyPr/>
                    <a:lstStyle/>
                    <a:p>
                      <a:r>
                        <a:rPr kumimoji="0" lang="ro-RO" sz="1400" b="1" kern="1200" dirty="0" smtClean="0">
                          <a:solidFill>
                            <a:schemeClr val="dk1"/>
                          </a:solidFill>
                          <a:latin typeface="+mn-lt"/>
                          <a:ea typeface="+mn-ea"/>
                          <a:cs typeface="+mn-cs"/>
                        </a:rPr>
                        <a:t>Ameloblastom al mandibulei</a:t>
                      </a:r>
                      <a:endParaRPr lang="ru-RU" sz="1400" dirty="0"/>
                    </a:p>
                  </a:txBody>
                  <a:tcPr/>
                </a:tc>
                <a:tc>
                  <a:txBody>
                    <a:bodyPr/>
                    <a:lstStyle/>
                    <a:p>
                      <a:r>
                        <a:rPr lang="ro-RO" dirty="0" smtClean="0"/>
                        <a:t>10</a:t>
                      </a:r>
                      <a:endParaRPr lang="ru-RU" dirty="0"/>
                    </a:p>
                  </a:txBody>
                  <a:tcPr/>
                </a:tc>
                <a:tc>
                  <a:txBody>
                    <a:bodyPr/>
                    <a:lstStyle/>
                    <a:p>
                      <a:r>
                        <a:rPr lang="ro-RO" dirty="0" smtClean="0"/>
                        <a:t>2</a:t>
                      </a:r>
                      <a:endParaRPr lang="ru-RU" dirty="0"/>
                    </a:p>
                  </a:txBody>
                  <a:tcPr/>
                </a:tc>
              </a:tr>
              <a:tr h="347569">
                <a:tc>
                  <a:txBody>
                    <a:bodyPr/>
                    <a:lstStyle/>
                    <a:p>
                      <a:endParaRPr lang="ru-RU"/>
                    </a:p>
                  </a:txBody>
                  <a:tcPr/>
                </a:tc>
                <a:tc>
                  <a:txBody>
                    <a:bodyPr/>
                    <a:lstStyle/>
                    <a:p>
                      <a:r>
                        <a:rPr kumimoji="0" lang="ro-RO" sz="1400" b="1" kern="1200" dirty="0" smtClean="0">
                          <a:solidFill>
                            <a:schemeClr val="dk1"/>
                          </a:solidFill>
                          <a:latin typeface="+mn-lt"/>
                          <a:ea typeface="+mn-ea"/>
                          <a:cs typeface="+mn-cs"/>
                        </a:rPr>
                        <a:t>Chist voluminos la maxilă</a:t>
                      </a:r>
                      <a:endParaRPr lang="ru-RU" sz="1400" dirty="0"/>
                    </a:p>
                  </a:txBody>
                  <a:tcPr/>
                </a:tc>
                <a:tc>
                  <a:txBody>
                    <a:bodyPr/>
                    <a:lstStyle/>
                    <a:p>
                      <a:r>
                        <a:rPr lang="ro-RO" dirty="0" smtClean="0"/>
                        <a:t>6</a:t>
                      </a:r>
                      <a:endParaRPr lang="ru-RU" dirty="0"/>
                    </a:p>
                  </a:txBody>
                  <a:tcPr/>
                </a:tc>
                <a:tc>
                  <a:txBody>
                    <a:bodyPr/>
                    <a:lstStyle/>
                    <a:p>
                      <a:r>
                        <a:rPr lang="ro-RO" dirty="0" smtClean="0"/>
                        <a:t>3</a:t>
                      </a:r>
                      <a:endParaRPr lang="ru-RU" dirty="0"/>
                    </a:p>
                  </a:txBody>
                  <a:tcPr/>
                </a:tc>
              </a:tr>
              <a:tr h="347569">
                <a:tc>
                  <a:txBody>
                    <a:bodyPr/>
                    <a:lstStyle/>
                    <a:p>
                      <a:endParaRPr lang="ru-RU"/>
                    </a:p>
                  </a:txBody>
                  <a:tcPr/>
                </a:tc>
                <a:tc>
                  <a:txBody>
                    <a:bodyPr/>
                    <a:lstStyle/>
                    <a:p>
                      <a:r>
                        <a:rPr kumimoji="0" lang="ro-RO" sz="1400" b="1" kern="1200" dirty="0" smtClean="0">
                          <a:solidFill>
                            <a:schemeClr val="dk1"/>
                          </a:solidFill>
                          <a:latin typeface="+mn-lt"/>
                          <a:ea typeface="+mn-ea"/>
                          <a:cs typeface="+mn-cs"/>
                        </a:rPr>
                        <a:t>Chist voluminos la mandibulă</a:t>
                      </a:r>
                      <a:endParaRPr lang="ru-RU" sz="1400" dirty="0"/>
                    </a:p>
                  </a:txBody>
                  <a:tcPr/>
                </a:tc>
                <a:tc>
                  <a:txBody>
                    <a:bodyPr/>
                    <a:lstStyle/>
                    <a:p>
                      <a:r>
                        <a:rPr lang="ro-RO" dirty="0" smtClean="0"/>
                        <a:t>4</a:t>
                      </a:r>
                      <a:endParaRPr lang="ru-RU" dirty="0"/>
                    </a:p>
                  </a:txBody>
                  <a:tcPr/>
                </a:tc>
                <a:tc>
                  <a:txBody>
                    <a:bodyPr/>
                    <a:lstStyle/>
                    <a:p>
                      <a:r>
                        <a:rPr lang="ro-RO" dirty="0" smtClean="0"/>
                        <a:t>2</a:t>
                      </a:r>
                      <a:endParaRPr lang="ru-RU" dirty="0"/>
                    </a:p>
                  </a:txBody>
                  <a:tcPr/>
                </a:tc>
              </a:tr>
              <a:tr h="492389">
                <a:tc>
                  <a:txBody>
                    <a:bodyPr/>
                    <a:lstStyle/>
                    <a:p>
                      <a:endParaRPr lang="ru-RU"/>
                    </a:p>
                  </a:txBody>
                  <a:tcPr/>
                </a:tc>
                <a:tc>
                  <a:txBody>
                    <a:bodyPr/>
                    <a:lstStyle/>
                    <a:p>
                      <a:r>
                        <a:rPr kumimoji="0" lang="ro-RO" sz="1400" b="1" kern="1200" dirty="0" smtClean="0">
                          <a:solidFill>
                            <a:schemeClr val="dk1"/>
                          </a:solidFill>
                          <a:latin typeface="+mn-lt"/>
                          <a:ea typeface="+mn-ea"/>
                          <a:cs typeface="+mn-cs"/>
                        </a:rPr>
                        <a:t>Extracţie dentară(patologii periapicale, parodontale, fracturi dentare, luxaţii)</a:t>
                      </a:r>
                      <a:endParaRPr lang="ru-RU" sz="1400" dirty="0"/>
                    </a:p>
                  </a:txBody>
                  <a:tcPr/>
                </a:tc>
                <a:tc>
                  <a:txBody>
                    <a:bodyPr/>
                    <a:lstStyle/>
                    <a:p>
                      <a:r>
                        <a:rPr lang="ro-RO" dirty="0" smtClean="0"/>
                        <a:t>138</a:t>
                      </a:r>
                      <a:endParaRPr lang="ru-RU" dirty="0"/>
                    </a:p>
                  </a:txBody>
                  <a:tcPr/>
                </a:tc>
                <a:tc>
                  <a:txBody>
                    <a:bodyPr/>
                    <a:lstStyle/>
                    <a:p>
                      <a:r>
                        <a:rPr lang="ro-RO" dirty="0" smtClean="0"/>
                        <a:t>0</a:t>
                      </a:r>
                      <a:endParaRPr lang="ru-RU" dirty="0"/>
                    </a:p>
                  </a:txBody>
                  <a:tcPr/>
                </a:tc>
              </a:tr>
              <a:tr h="347569">
                <a:tc>
                  <a:txBody>
                    <a:bodyPr/>
                    <a:lstStyle/>
                    <a:p>
                      <a:endParaRPr lang="ru-RU"/>
                    </a:p>
                  </a:txBody>
                  <a:tcPr/>
                </a:tc>
                <a:tc>
                  <a:txBody>
                    <a:bodyPr/>
                    <a:lstStyle/>
                    <a:p>
                      <a:r>
                        <a:rPr kumimoji="0" lang="ro-RO" sz="1400" b="1" kern="1200" dirty="0" smtClean="0">
                          <a:solidFill>
                            <a:schemeClr val="dk1"/>
                          </a:solidFill>
                          <a:latin typeface="+mn-lt"/>
                          <a:ea typeface="+mn-ea"/>
                          <a:cs typeface="+mn-cs"/>
                        </a:rPr>
                        <a:t>Fracturi ale mandibulei</a:t>
                      </a:r>
                      <a:endParaRPr lang="ru-RU" sz="1400" dirty="0"/>
                    </a:p>
                  </a:txBody>
                  <a:tcPr/>
                </a:tc>
                <a:tc>
                  <a:txBody>
                    <a:bodyPr/>
                    <a:lstStyle/>
                    <a:p>
                      <a:r>
                        <a:rPr lang="ro-RO" dirty="0" smtClean="0"/>
                        <a:t>51</a:t>
                      </a:r>
                      <a:endParaRPr lang="ru-RU" dirty="0"/>
                    </a:p>
                  </a:txBody>
                  <a:tcPr/>
                </a:tc>
                <a:tc>
                  <a:txBody>
                    <a:bodyPr/>
                    <a:lstStyle/>
                    <a:p>
                      <a:r>
                        <a:rPr lang="ro-RO" dirty="0" smtClean="0"/>
                        <a:t>4</a:t>
                      </a:r>
                      <a:endParaRPr lang="ru-RU" dirty="0"/>
                    </a:p>
                  </a:txBody>
                  <a:tcPr/>
                </a:tc>
              </a:tr>
              <a:tr h="347569">
                <a:tc>
                  <a:txBody>
                    <a:bodyPr/>
                    <a:lstStyle/>
                    <a:p>
                      <a:endParaRPr lang="ru-RU"/>
                    </a:p>
                  </a:txBody>
                  <a:tcPr/>
                </a:tc>
                <a:tc>
                  <a:txBody>
                    <a:bodyPr/>
                    <a:lstStyle/>
                    <a:p>
                      <a:r>
                        <a:rPr kumimoji="0" lang="ro-RO" sz="1400" b="1" kern="1200" dirty="0" smtClean="0">
                          <a:solidFill>
                            <a:schemeClr val="dk1"/>
                          </a:solidFill>
                          <a:latin typeface="+mn-lt"/>
                          <a:ea typeface="+mn-ea"/>
                          <a:cs typeface="+mn-cs"/>
                        </a:rPr>
                        <a:t>Corp străin (material de obturaţie)</a:t>
                      </a:r>
                      <a:endParaRPr lang="ru-RU" sz="1400" dirty="0"/>
                    </a:p>
                  </a:txBody>
                  <a:tcPr/>
                </a:tc>
                <a:tc>
                  <a:txBody>
                    <a:bodyPr/>
                    <a:lstStyle/>
                    <a:p>
                      <a:r>
                        <a:rPr lang="ro-RO" dirty="0" smtClean="0"/>
                        <a:t>19</a:t>
                      </a:r>
                      <a:endParaRPr lang="ru-RU" dirty="0"/>
                    </a:p>
                  </a:txBody>
                  <a:tcPr/>
                </a:tc>
                <a:tc>
                  <a:txBody>
                    <a:bodyPr/>
                    <a:lstStyle/>
                    <a:p>
                      <a:r>
                        <a:rPr lang="ro-RO" dirty="0" smtClean="0"/>
                        <a:t>0</a:t>
                      </a:r>
                      <a:endParaRPr lang="ru-RU" dirty="0"/>
                    </a:p>
                  </a:txBody>
                  <a:tcPr/>
                </a:tc>
              </a:tr>
            </a:tbl>
          </a:graphicData>
        </a:graphic>
      </p:graphicFrame>
      <p:sp>
        <p:nvSpPr>
          <p:cNvPr id="5" name="Дата 4"/>
          <p:cNvSpPr>
            <a:spLocks noGrp="1"/>
          </p:cNvSpPr>
          <p:nvPr>
            <p:ph type="dt" sz="quarter" idx="10"/>
          </p:nvPr>
        </p:nvSpPr>
        <p:spPr/>
        <p:txBody>
          <a:bodyPr/>
          <a:lstStyle/>
          <a:p>
            <a:pPr>
              <a:defRPr/>
            </a:pPr>
            <a:fld id="{87F81297-C082-4D14-992B-142DE35DD79B}" type="datetime2">
              <a:rPr lang="ro-RO"/>
              <a:pPr>
                <a:defRPr/>
              </a:pPr>
              <a:t>luni, 12 septembrie 2011</a:t>
            </a:fld>
            <a:endParaRPr lang="ru-RU"/>
          </a:p>
        </p:txBody>
      </p:sp>
      <p:sp>
        <p:nvSpPr>
          <p:cNvPr id="6" name="Номер слайда 5"/>
          <p:cNvSpPr>
            <a:spLocks noGrp="1"/>
          </p:cNvSpPr>
          <p:nvPr>
            <p:ph type="sldNum" sz="quarter" idx="12"/>
          </p:nvPr>
        </p:nvSpPr>
        <p:spPr/>
        <p:txBody>
          <a:bodyPr/>
          <a:lstStyle/>
          <a:p>
            <a:pPr>
              <a:defRPr/>
            </a:pPr>
            <a:fld id="{0DEA38D0-511A-4623-9D46-98A30F5F0319}" type="slidenum">
              <a:rPr lang="ru-RU"/>
              <a:pPr>
                <a:defRPr/>
              </a:pPr>
              <a:t>8</a:t>
            </a:fld>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636588"/>
          </a:xfrm>
        </p:spPr>
        <p:txBody>
          <a:bodyPr>
            <a:normAutofit fontScale="90000"/>
          </a:bodyPr>
          <a:lstStyle/>
          <a:p>
            <a:pPr algn="ctr" eaLnBrk="1" fontAlgn="auto" hangingPunct="1">
              <a:spcAft>
                <a:spcPts val="0"/>
              </a:spcAft>
              <a:defRPr/>
            </a:pPr>
            <a:r>
              <a:rPr lang="ru-RU" dirty="0" smtClean="0">
                <a:solidFill>
                  <a:schemeClr val="bg1"/>
                </a:solidFill>
              </a:rPr>
              <a:t/>
            </a:r>
            <a:br>
              <a:rPr lang="ru-RU" dirty="0" smtClean="0">
                <a:solidFill>
                  <a:schemeClr val="bg1"/>
                </a:solidFill>
              </a:rPr>
            </a:br>
            <a:r>
              <a:rPr lang="ro-RO" b="1" dirty="0" smtClean="0">
                <a:solidFill>
                  <a:schemeClr val="bg1"/>
                </a:solidFill>
                <a:latin typeface="Times New Roman" pitchFamily="18" charset="0"/>
                <a:cs typeface="Times New Roman" pitchFamily="18" charset="0"/>
              </a:rPr>
              <a:t>Rezultate şi Discuţii</a:t>
            </a:r>
            <a:endParaRPr lang="ru-RU" dirty="0">
              <a:solidFill>
                <a:schemeClr val="bg1"/>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a:bodyPr>
          <a:lstStyle/>
          <a:p>
            <a:pPr marL="274320" indent="-274320" eaLnBrk="1" fontAlgn="auto" hangingPunct="1">
              <a:spcAft>
                <a:spcPts val="0"/>
              </a:spcAft>
              <a:buClr>
                <a:schemeClr val="accent3"/>
              </a:buClr>
              <a:buFont typeface="Wingdings 2"/>
              <a:buNone/>
              <a:defRPr/>
            </a:pPr>
            <a:r>
              <a:rPr lang="ro-RO" dirty="0" smtClean="0">
                <a:solidFill>
                  <a:schemeClr val="bg1"/>
                </a:solidFill>
              </a:rPr>
              <a:t>		Astfel la 155 pacienţi din primul grup la care sa efectuat OPG informaţia redată a fost suficientă pentru stabilirea diagnosticui, planului de tratament şi studierea evoluţiei în dinamică a tratamentului efectuat. </a:t>
            </a:r>
            <a:endParaRPr lang="ru-RU" dirty="0" smtClean="0">
              <a:solidFill>
                <a:schemeClr val="bg1"/>
              </a:solidFill>
            </a:endParaRPr>
          </a:p>
          <a:p>
            <a:pPr marL="274320" indent="-274320" eaLnBrk="1" fontAlgn="auto" hangingPunct="1">
              <a:spcAft>
                <a:spcPts val="0"/>
              </a:spcAft>
              <a:buClr>
                <a:schemeClr val="accent3"/>
              </a:buClr>
              <a:buFont typeface="Wingdings 2"/>
              <a:buNone/>
              <a:defRPr/>
            </a:pPr>
            <a:r>
              <a:rPr lang="ro-RO" dirty="0" smtClean="0">
                <a:solidFill>
                  <a:schemeClr val="bg1"/>
                </a:solidFill>
              </a:rPr>
              <a:t>		În cazul fracturilor imaginea OPG sa completat de radiografii în plan frontal, lateral sau semiaxial.  Sunt radiografii simple, rapide care completează informaţia medicală. </a:t>
            </a:r>
            <a:endParaRPr lang="ru-RU" dirty="0" smtClean="0">
              <a:solidFill>
                <a:schemeClr val="bg1"/>
              </a:solidFill>
            </a:endParaRPr>
          </a:p>
        </p:txBody>
      </p:sp>
      <p:sp>
        <p:nvSpPr>
          <p:cNvPr id="7" name="Дата 6"/>
          <p:cNvSpPr>
            <a:spLocks noGrp="1"/>
          </p:cNvSpPr>
          <p:nvPr>
            <p:ph type="dt" sz="quarter" idx="10"/>
          </p:nvPr>
        </p:nvSpPr>
        <p:spPr/>
        <p:txBody>
          <a:bodyPr/>
          <a:lstStyle/>
          <a:p>
            <a:pPr>
              <a:defRPr/>
            </a:pPr>
            <a:fld id="{7E873ABF-77E1-451C-9FCC-AFC4B02BCE65}" type="datetime2">
              <a:rPr lang="ro-RO"/>
              <a:pPr>
                <a:defRPr/>
              </a:pPr>
              <a:t>luni, 12 septembrie 2011</a:t>
            </a:fld>
            <a:endParaRPr lang="ru-RU"/>
          </a:p>
        </p:txBody>
      </p:sp>
      <p:sp>
        <p:nvSpPr>
          <p:cNvPr id="8" name="Номер слайда 7"/>
          <p:cNvSpPr>
            <a:spLocks noGrp="1"/>
          </p:cNvSpPr>
          <p:nvPr>
            <p:ph type="sldNum" sz="quarter" idx="12"/>
          </p:nvPr>
        </p:nvSpPr>
        <p:spPr/>
        <p:txBody>
          <a:bodyPr/>
          <a:lstStyle/>
          <a:p>
            <a:pPr>
              <a:defRPr/>
            </a:pPr>
            <a:fld id="{58672585-0DCD-4FCD-9072-15CC3BA441D6}" type="slidenum">
              <a:rPr lang="ru-RU"/>
              <a:pPr>
                <a:defRPr/>
              </a:pPr>
              <a:t>9</a:t>
            </a:fld>
            <a:endParaRPr lang="ru-RU"/>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Другая 1">
      <a:dk1>
        <a:sysClr val="windowText" lastClr="000000"/>
      </a:dk1>
      <a:lt1>
        <a:sysClr val="window" lastClr="FFFFFF"/>
      </a:lt1>
      <a:dk2>
        <a:srgbClr val="666666"/>
      </a:dk2>
      <a:lt2>
        <a:srgbClr val="D2D2D2"/>
      </a:lt2>
      <a:accent1>
        <a:srgbClr val="002676"/>
      </a:accent1>
      <a:accent2>
        <a:srgbClr val="002676"/>
      </a:accent2>
      <a:accent3>
        <a:srgbClr val="002676"/>
      </a:accent3>
      <a:accent4>
        <a:srgbClr val="00194F"/>
      </a:accent4>
      <a:accent5>
        <a:srgbClr val="002676"/>
      </a:accent5>
      <a:accent6>
        <a:srgbClr val="002676"/>
      </a:accent6>
      <a:hlink>
        <a:srgbClr val="00194F"/>
      </a:hlink>
      <a:folHlink>
        <a:srgbClr val="002676"/>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Другая 1">
    <a:dk1>
      <a:sysClr val="windowText" lastClr="000000"/>
    </a:dk1>
    <a:lt1>
      <a:sysClr val="window" lastClr="FFFFFF"/>
    </a:lt1>
    <a:dk2>
      <a:srgbClr val="666666"/>
    </a:dk2>
    <a:lt2>
      <a:srgbClr val="D2D2D2"/>
    </a:lt2>
    <a:accent1>
      <a:srgbClr val="002676"/>
    </a:accent1>
    <a:accent2>
      <a:srgbClr val="002676"/>
    </a:accent2>
    <a:accent3>
      <a:srgbClr val="002676"/>
    </a:accent3>
    <a:accent4>
      <a:srgbClr val="00194F"/>
    </a:accent4>
    <a:accent5>
      <a:srgbClr val="002676"/>
    </a:accent5>
    <a:accent6>
      <a:srgbClr val="002676"/>
    </a:accent6>
    <a:hlink>
      <a:srgbClr val="00194F"/>
    </a:hlink>
    <a:folHlink>
      <a:srgbClr val="002676"/>
    </a:folHlink>
  </a:clrScheme>
</a:themeOverride>
</file>

<file path=ppt/theme/themeOverride2.xml><?xml version="1.0" encoding="utf-8"?>
<a:themeOverride xmlns:a="http://schemas.openxmlformats.org/drawingml/2006/main">
  <a:clrScheme name="Другая 1">
    <a:dk1>
      <a:sysClr val="windowText" lastClr="000000"/>
    </a:dk1>
    <a:lt1>
      <a:sysClr val="window" lastClr="FFFFFF"/>
    </a:lt1>
    <a:dk2>
      <a:srgbClr val="666666"/>
    </a:dk2>
    <a:lt2>
      <a:srgbClr val="D2D2D2"/>
    </a:lt2>
    <a:accent1>
      <a:srgbClr val="002676"/>
    </a:accent1>
    <a:accent2>
      <a:srgbClr val="002676"/>
    </a:accent2>
    <a:accent3>
      <a:srgbClr val="002676"/>
    </a:accent3>
    <a:accent4>
      <a:srgbClr val="00194F"/>
    </a:accent4>
    <a:accent5>
      <a:srgbClr val="002676"/>
    </a:accent5>
    <a:accent6>
      <a:srgbClr val="002676"/>
    </a:accent6>
    <a:hlink>
      <a:srgbClr val="00194F"/>
    </a:hlink>
    <a:folHlink>
      <a:srgbClr val="002676"/>
    </a:folHlink>
  </a:clrScheme>
</a:themeOverride>
</file>

<file path=docProps/app.xml><?xml version="1.0" encoding="utf-8"?>
<Properties xmlns="http://schemas.openxmlformats.org/officeDocument/2006/extended-properties" xmlns:vt="http://schemas.openxmlformats.org/officeDocument/2006/docPropsVTypes">
  <Template/>
  <TotalTime>1011</TotalTime>
  <Words>470</Words>
  <Application>Microsoft Office PowerPoint</Application>
  <PresentationFormat>Экран (4:3)</PresentationFormat>
  <Paragraphs>215</Paragraphs>
  <Slides>28</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Поток</vt:lpstr>
      <vt:lpstr>Слайд 1</vt:lpstr>
      <vt:lpstr> </vt:lpstr>
      <vt:lpstr>Слайд 3</vt:lpstr>
      <vt:lpstr>Слайд 4</vt:lpstr>
      <vt:lpstr>Слайд 5</vt:lpstr>
      <vt:lpstr>Scopul lucrării</vt:lpstr>
      <vt:lpstr> Material şi metode</vt:lpstr>
      <vt:lpstr>Material şi metode</vt:lpstr>
      <vt:lpstr> Rezultate şi Discuţii</vt:lpstr>
      <vt:lpstr>Слайд 10</vt:lpstr>
      <vt:lpstr>Calitatea imaginilor</vt:lpstr>
      <vt:lpstr>Слайд 12</vt:lpstr>
      <vt:lpstr>Caz clinic OPG a Pacientei V. 51 ani</vt:lpstr>
      <vt:lpstr>Caz clinic OPG a Pacientei V. 51 ani Planificarea tratamentului</vt:lpstr>
      <vt:lpstr>          Caz clinic Pacienta V. 43 ani  Dg. Ameloblastom al mandibulei pe dreapta. Stare după operaţia “Rezecţia parţială a mandibulei. Plastia defectului  cu placă reconstructivă din titan şi autotransplant din coastă.  OPG a Pacientei V. 43 ani postoperator la 1 lună şi la 3 luni  </vt:lpstr>
      <vt:lpstr>Caz clinic Radiografia ATM a Pacientei V. 43 ani</vt:lpstr>
      <vt:lpstr>Слайд 17</vt:lpstr>
      <vt:lpstr>Слайд 18</vt:lpstr>
      <vt:lpstr>Слайд 19</vt:lpstr>
      <vt:lpstr>Caz clinic Pacientul D. 48 ani </vt:lpstr>
      <vt:lpstr>Слайд 21</vt:lpstr>
      <vt:lpstr>Caz clinic CT a Pacientei M. 42 ani</vt:lpstr>
      <vt:lpstr>Caz clinic CT a Pacientei V. 36 ani</vt:lpstr>
      <vt:lpstr>Слайд 24</vt:lpstr>
      <vt:lpstr>Слайд 25</vt:lpstr>
      <vt:lpstr>Concluzii</vt:lpstr>
      <vt:lpstr>Concluzii</vt:lpstr>
      <vt:lpstr>               Mulţumim            pentru        atenţie !!!</vt:lpstr>
    </vt:vector>
  </TitlesOfParts>
  <Company>RePack by SPecialiST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Sirbu Dumitru</cp:lastModifiedBy>
  <cp:revision>55</cp:revision>
  <dcterms:created xsi:type="dcterms:W3CDTF">2011-09-10T09:59:21Z</dcterms:created>
  <dcterms:modified xsi:type="dcterms:W3CDTF">2011-09-12T19:36:25Z</dcterms:modified>
</cp:coreProperties>
</file>